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80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425" r:id="rId17"/>
    <p:sldId id="362" r:id="rId18"/>
    <p:sldId id="364" r:id="rId19"/>
    <p:sldId id="363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426" r:id="rId34"/>
    <p:sldId id="378" r:id="rId35"/>
    <p:sldId id="380" r:id="rId36"/>
    <p:sldId id="379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6" r:id="rId69"/>
    <p:sldId id="413" r:id="rId70"/>
    <p:sldId id="414" r:id="rId71"/>
    <p:sldId id="415" r:id="rId72"/>
    <p:sldId id="417" r:id="rId73"/>
    <p:sldId id="418" r:id="rId74"/>
    <p:sldId id="419" r:id="rId75"/>
    <p:sldId id="420" r:id="rId76"/>
    <p:sldId id="422" r:id="rId77"/>
    <p:sldId id="423" r:id="rId78"/>
    <p:sldId id="424" r:id="rId79"/>
  </p:sldIdLst>
  <p:sldSz cx="9144000" cy="6858000" type="screen4x3"/>
  <p:notesSz cx="7102475" cy="10234613"/>
  <p:embeddedFontLst>
    <p:embeddedFont>
      <p:font typeface="나눔손글씨 펜" panose="020B0600000101010101" charset="-127"/>
      <p:regular r:id="rId81"/>
    </p:embeddedFont>
    <p:embeddedFont>
      <p:font typeface="Cambria Math" panose="02040503050406030204" pitchFamily="18" charset="0"/>
      <p:regular r:id="rId82"/>
    </p:embeddedFont>
    <p:embeddedFont>
      <p:font typeface="HY견고딕" panose="02030600000101010101" pitchFamily="18" charset="-127"/>
      <p:regular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A654D-E0C3-4F38-B90A-72CF9473D096}" v="1" dt="2023-09-04T08:36:12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96" d="100"/>
          <a:sy n="96" d="100"/>
        </p:scale>
        <p:origin x="15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966"/>
        <p:guide pos="2254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0ABA654D-E0C3-4F38-B90A-72CF9473D096}"/>
    <pc:docChg chg="modHandout">
      <pc:chgData name="이준용" userId="b91c6c07-188f-4757-9924-c4a4872845a3" providerId="ADAL" clId="{0ABA654D-E0C3-4F38-B90A-72CF9473D096}" dt="2023-09-04T08:36:12.062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3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 err="1"/>
              <a:t>딥러닝</a:t>
            </a:r>
            <a:r>
              <a:rPr lang="ko-KR" altLang="en-US" dirty="0"/>
              <a:t> 최적화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(5.4)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개의 출력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가진 경우로 확장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출력 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𝐨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상황으로 확장 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4-3]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DMLP)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54404"/>
            <a:ext cx="7456314" cy="7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5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</a:rPr>
                  <a:t>softmax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활성함수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동작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softmax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max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출력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중간 계산 결과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dirty="0"/>
                  <a:t>에서 최댓값은 더욱 활성화하고 작은 값은 억제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모두 더하면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되어 확률 모방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4" y="1412776"/>
            <a:ext cx="5760640" cy="70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47" y="3684527"/>
            <a:ext cx="7104790" cy="280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37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로그우도 목적함수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모든 출력 </a:t>
                </a:r>
                <a:r>
                  <a:rPr lang="ko-KR" altLang="en-US" dirty="0" err="1"/>
                  <a:t>노드값을</a:t>
                </a:r>
                <a:r>
                  <a:rPr lang="ko-KR" altLang="en-US" dirty="0"/>
                  <a:t> 사용하는 </a:t>
                </a:r>
                <a:r>
                  <a:rPr lang="en-US" altLang="ko-KR" dirty="0"/>
                  <a:t>MSE</a:t>
                </a:r>
                <a:r>
                  <a:rPr lang="ko-KR" altLang="en-US" dirty="0"/>
                  <a:t>나 교차 엔트로피와 달리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라는 하나의 </a:t>
                </a:r>
                <a:r>
                  <a:rPr lang="ko-KR" altLang="en-US" dirty="0" err="1"/>
                  <a:t>노드만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샘플의 레이블에 해당하는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출력값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동작 예시</a:t>
                </a:r>
                <a:r>
                  <a:rPr lang="en-US" altLang="ko-KR" dirty="0"/>
                  <a:t>1)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5-5]</a:t>
                </a:r>
                <a:r>
                  <a:rPr lang="ko-KR" altLang="en-US" dirty="0"/>
                  <a:t>에서 현재 샘플이 두 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1" dirty="0" smtClean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0.0508=4.2990</m:t>
                        </m:r>
                      </m:e>
                    </m:func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잘못 분류한 셈이므로 </a:t>
                </a:r>
                <a:r>
                  <a:rPr lang="ko-KR" altLang="en-US" dirty="0" err="1"/>
                  <a:t>목적함수값이</a:t>
                </a:r>
                <a:r>
                  <a:rPr lang="ko-KR" altLang="en-US" dirty="0"/>
                  <a:t> 큼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동작 예시</a:t>
                </a:r>
                <a:r>
                  <a:rPr lang="en-US" altLang="ko-KR" dirty="0"/>
                  <a:t>2)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5-5]</a:t>
                </a:r>
                <a:r>
                  <a:rPr lang="ko-KR" altLang="en-US" dirty="0"/>
                  <a:t>에서 현재 샘플이 세 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i="1" dirty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i="1" dirty="0">
                            <a:latin typeface="Cambria Math"/>
                          </a:rPr>
                          <m:t>0.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8360</m:t>
                        </m:r>
                        <m:r>
                          <a:rPr lang="en-US" altLang="ko-KR" i="1" dirty="0">
                            <a:latin typeface="Cambria Math"/>
                          </a:rPr>
                          <m:t>=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0.2584</m:t>
                        </m:r>
                      </m:e>
                    </m:func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제대로 분류한 셈이므로 </a:t>
                </a:r>
                <a:r>
                  <a:rPr lang="ko-KR" altLang="en-US" dirty="0" err="1"/>
                  <a:t>목적함수값이</a:t>
                </a:r>
                <a:r>
                  <a:rPr lang="ko-KR" altLang="en-US" dirty="0"/>
                  <a:t> 작음 </a:t>
                </a:r>
                <a:endParaRPr lang="en-US" altLang="ko-KR" dirty="0"/>
              </a:p>
              <a:p>
                <a:r>
                  <a:rPr lang="en-US" altLang="ko-KR" dirty="0" err="1"/>
                  <a:t>Softmax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로그우도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Softmax</a:t>
                </a:r>
                <a:r>
                  <a:rPr lang="ko-KR" altLang="en-US" dirty="0"/>
                  <a:t>는 최댓값이 아닌 값을 억제하여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가깝게 만든다는 의도 내포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학습 샘플이 알려주는 부류에 해당하는 </a:t>
                </a:r>
                <a:r>
                  <a:rPr lang="ko-KR" altLang="en-US" dirty="0" err="1"/>
                  <a:t>노드만</a:t>
                </a:r>
                <a:r>
                  <a:rPr lang="ko-KR" altLang="en-US" dirty="0"/>
                  <a:t> 보겠다는 </a:t>
                </a:r>
                <a:r>
                  <a:rPr lang="ko-KR" altLang="en-US" dirty="0" err="1"/>
                  <a:t>로그우도와</a:t>
                </a:r>
                <a:r>
                  <a:rPr lang="ko-KR" altLang="en-US" dirty="0"/>
                  <a:t> 잘 어울림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둘을 결합하여 사용하는 경우가 많음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353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0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5.2.1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5.2.2 </a:t>
            </a:r>
            <a:r>
              <a:rPr lang="ko-KR" altLang="en-US" dirty="0"/>
              <a:t>가중치 초기화</a:t>
            </a:r>
            <a:endParaRPr lang="en-US" altLang="ko-KR" dirty="0"/>
          </a:p>
          <a:p>
            <a:r>
              <a:rPr lang="en-US" altLang="ko-KR" dirty="0"/>
              <a:t>5.2.3 </a:t>
            </a:r>
            <a:r>
              <a:rPr lang="ko-KR" altLang="en-US" dirty="0" err="1"/>
              <a:t>모멘텀</a:t>
            </a:r>
            <a:endParaRPr lang="en-US" altLang="ko-KR" dirty="0"/>
          </a:p>
          <a:p>
            <a:r>
              <a:rPr lang="en-US" altLang="ko-KR" dirty="0"/>
              <a:t>5.2.4 </a:t>
            </a:r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r>
              <a:rPr lang="en-US" altLang="ko-KR" dirty="0"/>
              <a:t>5.2.5 </a:t>
            </a:r>
            <a:r>
              <a:rPr lang="ko-KR" altLang="en-US" dirty="0"/>
              <a:t>활성함수</a:t>
            </a:r>
            <a:endParaRPr lang="en-US" altLang="ko-KR" dirty="0"/>
          </a:p>
          <a:p>
            <a:r>
              <a:rPr lang="en-US" altLang="ko-KR" dirty="0"/>
              <a:t>5.2.6 </a:t>
            </a:r>
            <a:r>
              <a:rPr lang="ko-KR" altLang="en-US" dirty="0"/>
              <a:t>배치 정규화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207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기관이 연구결과를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『Neural Networks: Tricks of the Trade』</a:t>
            </a:r>
            <a:r>
              <a:rPr lang="ko-KR" altLang="en-US" dirty="0"/>
              <a:t>는 연구결과를 한데</a:t>
            </a:r>
            <a:r>
              <a:rPr lang="en-US" altLang="ko-KR" dirty="0"/>
              <a:t> </a:t>
            </a:r>
            <a:r>
              <a:rPr lang="ko-KR" altLang="en-US" dirty="0"/>
              <a:t>묶은 대표적인 책</a:t>
            </a:r>
            <a:r>
              <a:rPr lang="en-US" altLang="ko-KR" dirty="0"/>
              <a:t>(1998</a:t>
            </a:r>
            <a:r>
              <a:rPr lang="ko-KR" altLang="en-US" dirty="0"/>
              <a:t>년에 </a:t>
            </a:r>
            <a:r>
              <a:rPr lang="en-US" altLang="ko-KR" dirty="0"/>
              <a:t>1</a:t>
            </a:r>
            <a:r>
              <a:rPr lang="ko-KR" altLang="en-US" dirty="0"/>
              <a:t>판</a:t>
            </a:r>
            <a:r>
              <a:rPr lang="en-US" altLang="ko-KR" dirty="0"/>
              <a:t>, 2012</a:t>
            </a:r>
            <a:r>
              <a:rPr lang="ko-KR" altLang="en-US" dirty="0"/>
              <a:t>년에 </a:t>
            </a:r>
            <a:r>
              <a:rPr lang="en-US" altLang="ko-KR" dirty="0"/>
              <a:t>2</a:t>
            </a:r>
            <a:r>
              <a:rPr lang="ko-KR" altLang="en-US" dirty="0"/>
              <a:t>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5.2</a:t>
            </a:r>
            <a:r>
              <a:rPr lang="ko-KR" altLang="en-US" dirty="0"/>
              <a:t>절의 내용은</a:t>
            </a:r>
            <a:r>
              <a:rPr lang="en-US" altLang="ko-KR" dirty="0"/>
              <a:t> </a:t>
            </a:r>
            <a:r>
              <a:rPr lang="ko-KR" altLang="en-US" dirty="0"/>
              <a:t>경험규칙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주어진 데이터에 잘 들어맞을지는 실험을 통해 신중히 확인해야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Bengio</a:t>
            </a:r>
            <a:r>
              <a:rPr lang="ko-KR" altLang="en-US" dirty="0"/>
              <a:t>의 권고 </a:t>
            </a:r>
            <a:r>
              <a:rPr lang="en-US" altLang="ko-KR" dirty="0"/>
              <a:t>[Bengio2012]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8053231" cy="82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70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규모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건강에 관련된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키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m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몸무게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kg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혈압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1.885m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1.525m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33cm</a:t>
                </a:r>
                <a:r>
                  <a:rPr lang="ko-KR" altLang="en-US" dirty="0"/>
                  <a:t>나 차이가 나지만 </a:t>
                </a:r>
                <a:r>
                  <a:rPr lang="ko-KR" altLang="en-US" dirty="0" err="1"/>
                  <a:t>특징값</a:t>
                </a:r>
                <a:r>
                  <a:rPr lang="ko-KR" altLang="en-US" dirty="0"/>
                  <a:t> 차이는 불과 </a:t>
                </a:r>
                <a:r>
                  <a:rPr lang="en-US" altLang="ko-KR" dirty="0"/>
                  <a:t>0.33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65.5kg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45.0kg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20.5</a:t>
                </a:r>
                <a:r>
                  <a:rPr lang="ko-KR" altLang="en-US" dirty="0"/>
                  <a:t>라는 차이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첫 번째와 두 번째 특징은 대략 </a:t>
                </a:r>
                <a:r>
                  <a:rPr lang="en-US" altLang="ko-KR" dirty="0">
                    <a:sym typeface="Wingdings" pitchFamily="2" charset="2"/>
                  </a:rPr>
                  <a:t>100</a:t>
                </a:r>
                <a:r>
                  <a:rPr lang="ko-KR" altLang="en-US" dirty="0">
                    <a:sym typeface="Wingdings" pitchFamily="2" charset="2"/>
                  </a:rPr>
                  <a:t>배의 규모 차이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그레이디언트이기</a:t>
                </a:r>
                <a:r>
                  <a:rPr lang="ko-KR" altLang="en-US" dirty="0">
                    <a:sym typeface="Wingdings" pitchFamily="2" charset="2"/>
                  </a:rPr>
                  <a:t> 때문에 첫 번째 특징에 연결된 가중치는 두 번째 특징에 연결된 가중치에 비해 </a:t>
                </a:r>
                <a:r>
                  <a:rPr lang="en-US" altLang="ko-KR" dirty="0">
                    <a:sym typeface="Wingdings" pitchFamily="2" charset="2"/>
                  </a:rPr>
                  <a:t>100</a:t>
                </a:r>
                <a:r>
                  <a:rPr lang="ko-KR" altLang="en-US" dirty="0">
                    <a:sym typeface="Wingdings" pitchFamily="2" charset="2"/>
                  </a:rPr>
                  <a:t>여 배 느리게 학습됨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느린 학습의 요인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6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모든 특징이 양수인 경우의 문제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5-6]</a:t>
                </a:r>
                <a:r>
                  <a:rPr lang="ko-KR" altLang="en-US" dirty="0"/>
                  <a:t>의 경우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↑</m:t>
                    </m:r>
                  </m:oMath>
                </a14:m>
                <a:r>
                  <a:rPr lang="ko-KR" altLang="en-US" dirty="0"/>
                  <a:t> 표시된 가중치는 모두 증가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r>
                  <a:rPr lang="ko-KR" altLang="en-US" dirty="0"/>
                  <a:t> 표시된 가중치는 모두 감소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이처럼 뭉치로 증가 또는 감소하면 최저점을 찾아가는 경로가 갈팡질팡하여 느린 수렴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427672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03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식 </a:t>
            </a:r>
            <a:r>
              <a:rPr lang="en-US" altLang="ko-KR" dirty="0"/>
              <a:t>(5.9)</a:t>
            </a:r>
            <a:r>
              <a:rPr lang="ko-KR" altLang="en-US" dirty="0"/>
              <a:t>의 정규화는 규모 문제와 양수 문제를 해결해줌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특징별로</a:t>
            </a:r>
            <a:r>
              <a:rPr lang="ko-KR" altLang="en-US" dirty="0"/>
              <a:t> 독립적으로 적용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77" y="3284984"/>
            <a:ext cx="4957738" cy="221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56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명칭값을</a:t>
            </a:r>
            <a:r>
              <a:rPr lang="en-US" altLang="ko-KR" baseline="30000" dirty="0" err="1"/>
              <a:t>norminal</a:t>
            </a:r>
            <a:r>
              <a:rPr lang="en-US" altLang="ko-KR" baseline="30000" dirty="0"/>
              <a:t> value</a:t>
            </a:r>
            <a:r>
              <a:rPr lang="ko-KR" altLang="en-US" baseline="30000" dirty="0"/>
              <a:t> </a:t>
            </a:r>
            <a:r>
              <a:rPr lang="ko-KR" altLang="en-US" dirty="0" err="1"/>
              <a:t>원핫</a:t>
            </a:r>
            <a:r>
              <a:rPr lang="en-US" altLang="ko-KR" baseline="30000" dirty="0"/>
              <a:t>one-hot</a:t>
            </a:r>
            <a:r>
              <a:rPr lang="ko-KR" altLang="en-US" dirty="0"/>
              <a:t> 코드로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성별의 남</a:t>
            </a:r>
            <a:r>
              <a:rPr lang="en-US" altLang="ko-KR" dirty="0"/>
              <a:t>(1)</a:t>
            </a:r>
            <a:r>
              <a:rPr lang="ko-KR" altLang="en-US" dirty="0"/>
              <a:t>과 여</a:t>
            </a:r>
            <a:r>
              <a:rPr lang="en-US" altLang="ko-KR" dirty="0"/>
              <a:t>(2), </a:t>
            </a:r>
            <a:r>
              <a:rPr lang="ko-KR" altLang="en-US" dirty="0"/>
              <a:t>체질의 태양인</a:t>
            </a:r>
            <a:r>
              <a:rPr lang="en-US" altLang="ko-KR" dirty="0"/>
              <a:t>(1), </a:t>
            </a:r>
            <a:r>
              <a:rPr lang="ko-KR" altLang="en-US" dirty="0"/>
              <a:t>태음인</a:t>
            </a:r>
            <a:r>
              <a:rPr lang="en-US" altLang="ko-KR" dirty="0"/>
              <a:t>(2), </a:t>
            </a:r>
            <a:r>
              <a:rPr lang="ko-KR" altLang="en-US" dirty="0"/>
              <a:t>소양인</a:t>
            </a:r>
            <a:r>
              <a:rPr lang="en-US" altLang="ko-KR" dirty="0"/>
              <a:t>(3), </a:t>
            </a:r>
            <a:r>
              <a:rPr lang="ko-KR" altLang="en-US" dirty="0"/>
              <a:t>소음인</a:t>
            </a:r>
            <a:r>
              <a:rPr lang="en-US" altLang="ko-KR" dirty="0"/>
              <a:t>(4)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명칭값은</a:t>
            </a:r>
            <a:r>
              <a:rPr lang="en-US" altLang="ko-KR" dirty="0"/>
              <a:t> </a:t>
            </a:r>
            <a:r>
              <a:rPr lang="ko-KR" altLang="en-US" dirty="0"/>
              <a:t>거리 개념이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원핫</a:t>
            </a:r>
            <a:r>
              <a:rPr lang="ko-KR" altLang="en-US" dirty="0"/>
              <a:t> 코드는 값의</a:t>
            </a:r>
            <a:r>
              <a:rPr lang="en-US" altLang="ko-KR" dirty="0"/>
              <a:t> </a:t>
            </a:r>
            <a:r>
              <a:rPr lang="ko-KR" altLang="en-US" dirty="0"/>
              <a:t>개수만큼 </a:t>
            </a:r>
            <a:r>
              <a:rPr lang="ko-KR" altLang="en-US" dirty="0" err="1"/>
              <a:t>비트를</a:t>
            </a:r>
            <a:r>
              <a:rPr lang="ko-KR" altLang="en-US" dirty="0"/>
              <a:t> 부여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성별은 </a:t>
            </a:r>
            <a:r>
              <a:rPr lang="en-US" altLang="ko-KR" dirty="0"/>
              <a:t>2</a:t>
            </a:r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체질은 </a:t>
            </a:r>
            <a:r>
              <a:rPr lang="en-US" altLang="ko-KR" dirty="0"/>
              <a:t>4</a:t>
            </a:r>
            <a:r>
              <a:rPr lang="ko-KR" altLang="en-US" dirty="0"/>
              <a:t>비트 부여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키 </a:t>
            </a:r>
            <a:r>
              <a:rPr lang="en-US" altLang="ko-KR" dirty="0"/>
              <a:t>1.755m, </a:t>
            </a:r>
            <a:r>
              <a:rPr lang="ko-KR" altLang="en-US" dirty="0"/>
              <a:t>몸무게 </a:t>
            </a:r>
            <a:r>
              <a:rPr lang="en-US" altLang="ko-KR" dirty="0"/>
              <a:t>65.5kg, </a:t>
            </a:r>
            <a:r>
              <a:rPr lang="ko-KR" altLang="en-US" dirty="0"/>
              <a:t>혈압 </a:t>
            </a:r>
            <a:r>
              <a:rPr lang="en-US" altLang="ko-KR" dirty="0"/>
              <a:t>122, </a:t>
            </a:r>
            <a:r>
              <a:rPr lang="ko-KR" altLang="en-US" dirty="0"/>
              <a:t>남자</a:t>
            </a:r>
            <a:r>
              <a:rPr lang="en-US" altLang="ko-KR" dirty="0"/>
              <a:t>, </a:t>
            </a:r>
            <a:r>
              <a:rPr lang="ko-KR" altLang="en-US" dirty="0"/>
              <a:t>소양인 샘플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6677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998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대칭적 가중치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5-8]</a:t>
                </a:r>
                <a:r>
                  <a:rPr lang="ko-KR" altLang="en-US" dirty="0"/>
                  <a:t>의 대칭적 가중치에서는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/>
                  <a:t>가 같은 값이 됨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그레이디언트기</a:t>
                </a:r>
                <a:r>
                  <a:rPr lang="ko-KR" altLang="en-US" dirty="0">
                    <a:sym typeface="Wingdings" pitchFamily="2" charset="2"/>
                  </a:rPr>
                  <a:t> 때문에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이 같은 값으로 갱신됨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두 </a:t>
                </a:r>
                <a:r>
                  <a:rPr lang="ko-KR" altLang="en-US" dirty="0" err="1"/>
                  <a:t>노드가</a:t>
                </a:r>
                <a:r>
                  <a:rPr lang="ko-KR" altLang="en-US" dirty="0"/>
                  <a:t> 같은 일을 하는 </a:t>
                </a:r>
                <a:r>
                  <a:rPr lang="ko-KR" altLang="en-US" dirty="0" err="1"/>
                  <a:t>중복성</a:t>
                </a:r>
                <a:r>
                  <a:rPr lang="ko-KR" altLang="en-US" dirty="0"/>
                  <a:t> 발생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난수로</a:t>
                </a:r>
                <a:r>
                  <a:rPr lang="ko-KR" altLang="en-US" dirty="0"/>
                  <a:t> 초기화함으로써 대칭 파괴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3140968"/>
            <a:ext cx="6754143" cy="277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18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과학과 공학에서 최적화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웨이퍼에</a:t>
            </a:r>
            <a:r>
              <a:rPr lang="ko-KR" altLang="en-US" dirty="0"/>
              <a:t> 최대 집적하는 반도체공학</a:t>
            </a:r>
            <a:r>
              <a:rPr lang="en-US" altLang="ko-KR" dirty="0"/>
              <a:t>, </a:t>
            </a:r>
            <a:r>
              <a:rPr lang="ko-KR" altLang="en-US" dirty="0"/>
              <a:t>목적지까지 최단 경로 찾기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목적함수를 정의하고 </a:t>
            </a:r>
            <a:r>
              <a:rPr lang="ko-KR" altLang="en-US" dirty="0" err="1"/>
              <a:t>최적해를</a:t>
            </a:r>
            <a:r>
              <a:rPr lang="ko-KR" altLang="en-US" dirty="0"/>
              <a:t> 구하면 됨</a:t>
            </a:r>
            <a:endParaRPr lang="en-US" altLang="ko-KR" dirty="0"/>
          </a:p>
          <a:p>
            <a:r>
              <a:rPr lang="ko-KR" altLang="en-US" dirty="0"/>
              <a:t>기계 학습의 최적화는 훨씬 복잡함</a:t>
            </a:r>
            <a:endParaRPr lang="en-US" altLang="ko-KR" dirty="0"/>
          </a:p>
          <a:p>
            <a:pPr lvl="1"/>
            <a:r>
              <a:rPr lang="ko-KR" altLang="en-US" dirty="0"/>
              <a:t>훈련집합으로 학습을 마친 후</a:t>
            </a:r>
            <a:r>
              <a:rPr lang="en-US" altLang="ko-KR" dirty="0"/>
              <a:t>, </a:t>
            </a:r>
            <a:r>
              <a:rPr lang="ko-KR" altLang="en-US" dirty="0"/>
              <a:t>현장에서 발생하는 새로운 샘플을 잘 예측해야 함</a:t>
            </a:r>
            <a:r>
              <a:rPr lang="en-US" altLang="ko-KR" dirty="0"/>
              <a:t>. </a:t>
            </a:r>
            <a:r>
              <a:rPr lang="ko-KR" altLang="en-US" dirty="0"/>
              <a:t>즉 일반화 능력이 뛰어나야 함 </a:t>
            </a:r>
            <a:endParaRPr lang="en-US" altLang="ko-KR" dirty="0"/>
          </a:p>
          <a:p>
            <a:pPr lvl="1"/>
            <a:r>
              <a:rPr lang="ko-KR" altLang="en-US" dirty="0">
                <a:sym typeface="Wingdings" pitchFamily="2" charset="2"/>
              </a:rPr>
              <a:t>훈련집합이 테스트집합의 대리자 역할을 한다고 말할 수 있음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또한 </a:t>
            </a:r>
            <a:r>
              <a:rPr lang="en-US" altLang="ko-KR" dirty="0">
                <a:sym typeface="Wingdings" pitchFamily="2" charset="2"/>
              </a:rPr>
              <a:t>MSE, </a:t>
            </a:r>
            <a:r>
              <a:rPr lang="ko-KR" altLang="en-US" dirty="0" err="1">
                <a:sym typeface="Wingdings" pitchFamily="2" charset="2"/>
              </a:rPr>
              <a:t>로그우도와</a:t>
            </a:r>
            <a:r>
              <a:rPr lang="ko-KR" altLang="en-US" dirty="0">
                <a:sym typeface="Wingdings" pitchFamily="2" charset="2"/>
              </a:rPr>
              <a:t> 같은 목적함수가 궁극 목표인 </a:t>
            </a:r>
            <a:r>
              <a:rPr lang="ko-KR" altLang="en-US" dirty="0" err="1">
                <a:sym typeface="Wingdings" pitchFamily="2" charset="2"/>
              </a:rPr>
              <a:t>정확률의</a:t>
            </a:r>
            <a:r>
              <a:rPr lang="ko-KR" altLang="en-US" dirty="0">
                <a:sym typeface="Wingdings" pitchFamily="2" charset="2"/>
              </a:rPr>
              <a:t> 대리자 역할을 함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/>
              <a:t>기계 학습의 최적화가 어려운 이유</a:t>
            </a:r>
            <a:endParaRPr lang="en-US" altLang="ko-KR" dirty="0"/>
          </a:p>
          <a:p>
            <a:pPr lvl="1"/>
            <a:r>
              <a:rPr lang="ko-KR" altLang="en-US" dirty="0"/>
              <a:t>대리자 관계</a:t>
            </a:r>
            <a:endParaRPr lang="en-US" altLang="ko-KR" dirty="0"/>
          </a:p>
          <a:p>
            <a:pPr lvl="1"/>
            <a:r>
              <a:rPr lang="ko-KR" altLang="en-US" dirty="0"/>
              <a:t>목적함수의 </a:t>
            </a:r>
            <a:r>
              <a:rPr lang="ko-KR" altLang="en-US" dirty="0" err="1"/>
              <a:t>비볼록</a:t>
            </a:r>
            <a:r>
              <a:rPr lang="ko-KR" altLang="en-US" dirty="0"/>
              <a:t> 성질</a:t>
            </a:r>
            <a:r>
              <a:rPr lang="en-US" altLang="ko-KR" dirty="0"/>
              <a:t>, </a:t>
            </a:r>
            <a:r>
              <a:rPr lang="ko-KR" altLang="en-US" dirty="0"/>
              <a:t>고차원 특징 공간</a:t>
            </a:r>
            <a:r>
              <a:rPr lang="en-US" altLang="ko-KR" dirty="0"/>
              <a:t>, </a:t>
            </a:r>
            <a:r>
              <a:rPr lang="ko-KR" altLang="en-US" dirty="0"/>
              <a:t>데이터의 희소성 등</a:t>
            </a:r>
            <a:endParaRPr lang="en-US" altLang="ko-KR" dirty="0"/>
          </a:p>
          <a:p>
            <a:pPr lvl="1"/>
            <a:r>
              <a:rPr lang="ko-KR" altLang="en-US" dirty="0"/>
              <a:t>긴 시간 소요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GPU 4</a:t>
            </a:r>
            <a:r>
              <a:rPr lang="ko-KR" altLang="en-US" dirty="0"/>
              <a:t>대 장착한 컴퓨터에서 </a:t>
            </a:r>
            <a:r>
              <a:rPr lang="en-US" altLang="ko-KR" dirty="0" err="1"/>
              <a:t>VGGNet</a:t>
            </a:r>
            <a:r>
              <a:rPr lang="ko-KR" altLang="en-US" dirty="0"/>
              <a:t>을 훈련하는데 </a:t>
            </a:r>
            <a:r>
              <a:rPr lang="en-US" altLang="ko-KR" dirty="0"/>
              <a:t>2~3</a:t>
            </a:r>
            <a:r>
              <a:rPr lang="ko-KR" altLang="en-US" dirty="0"/>
              <a:t>주 소요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장은 이런 어려움을 극복하는 여러 가지 효과적인 방안을 제시함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난수로 가중치 초기화</a:t>
                </a:r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가우시언</a:t>
                </a:r>
                <a:r>
                  <a:rPr lang="ko-KR" altLang="en-US" dirty="0">
                    <a:sym typeface="Wingdings" pitchFamily="2" charset="2"/>
                  </a:rPr>
                  <a:t> 분포 또는 균일 분포에서 </a:t>
                </a:r>
                <a:r>
                  <a:rPr lang="ko-KR" altLang="en-US" dirty="0" err="1">
                    <a:sym typeface="Wingdings" pitchFamily="2" charset="2"/>
                  </a:rPr>
                  <a:t>난수</a:t>
                </a:r>
                <a:r>
                  <a:rPr lang="ko-KR" altLang="en-US" dirty="0">
                    <a:sym typeface="Wingdings" pitchFamily="2" charset="2"/>
                  </a:rPr>
                  <a:t> 추출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두 분포는 성능 차이 거의 없음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난수</a:t>
                </a:r>
                <a:r>
                  <a:rPr lang="ko-KR" altLang="en-US" dirty="0">
                    <a:sym typeface="Wingdings" pitchFamily="2" charset="2"/>
                  </a:rPr>
                  <a:t> 범위는 무척 중요함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(5.10) </a:t>
                </a:r>
                <a:r>
                  <a:rPr lang="ko-KR" altLang="en-US" dirty="0">
                    <a:sym typeface="Wingdings" pitchFamily="2" charset="2"/>
                  </a:rPr>
                  <a:t>또는 식 </a:t>
                </a:r>
                <a:r>
                  <a:rPr lang="en-US" altLang="ko-KR" dirty="0">
                    <a:sym typeface="Wingdings" pitchFamily="2" charset="2"/>
                  </a:rPr>
                  <a:t>(5.11)</a:t>
                </a:r>
                <a:r>
                  <a:rPr lang="ko-KR" altLang="en-US" dirty="0">
                    <a:sym typeface="Wingdings" pitchFamily="2" charset="2"/>
                  </a:rPr>
                  <a:t>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 결정한 후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[-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]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사이에서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발생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바이어스는 보통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으로 초기화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사례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AlexNet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[Krizhevsky2012]: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0.001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인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가우시언에서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생성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ResNet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[He2016a]: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가우시언에서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생성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96491"/>
            <a:ext cx="1728192" cy="180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13519"/>
            <a:ext cx="626972" cy="13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48000"/>
            <a:ext cx="4151659" cy="130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28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또 다른 방법들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[Saxe2014]: </a:t>
            </a:r>
            <a:r>
              <a:rPr lang="ko-KR" altLang="en-US" dirty="0">
                <a:sym typeface="Wingdings" pitchFamily="2" charset="2"/>
              </a:rPr>
              <a:t>가중치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벡터가 수직이 되도록 설정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[Sussillo2014]: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임의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행로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random walk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활용하여 설정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[Sutskever2013]: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초기화와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모멘텀을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동시에 최적화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[Mishkin2016]: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분포가 아니라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노드의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출력값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분포가 일정하도록 강제화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2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그레이디언트의</a:t>
                </a:r>
                <a:r>
                  <a:rPr lang="ko-KR" altLang="en-US" dirty="0"/>
                  <a:t> 잡음 현상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기계 학습은 훈련집합을 이용하여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추정하므로 잡음 가능성 높음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모멘텀은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그레이디언트에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스무딩을</a:t>
                </a:r>
                <a:r>
                  <a:rPr lang="ko-KR" altLang="en-US" dirty="0"/>
                  <a:t> 가하여 잡음 효과 줄임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수렴 속도 향상</a:t>
                </a:r>
                <a:endParaRPr lang="en-US" altLang="ko-KR" dirty="0"/>
              </a:p>
              <a:p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모멘텀을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적용한 가중치 갱신 수식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속도 벡터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이전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그레이디언트를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누적한 것에 해당함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처음에는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  <m:r>
                      <a:rPr lang="en-US" altLang="ko-KR" i="1" dirty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출발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효과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이면 모멘텀이 적용 안 된 이전 공식과 같음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 가까울수록 이전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그레이디언트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정보에 큰 가중치를 주는 셈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그리는 궤적이 매끄러움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보통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0.5, 0.9,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0.99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사용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0.5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 시작하여 세대가 지남에 따라 점점 키워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0.99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 도달하는 방법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" y="2669568"/>
            <a:ext cx="6419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66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모멘텀의</a:t>
                </a:r>
                <a:r>
                  <a:rPr lang="ko-KR" altLang="en-US" dirty="0"/>
                  <a:t> 효과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오버슈팅 현상 누그러뜨림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네스테로프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모멘텀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𝐯</m:t>
                    </m:r>
                  </m:oMath>
                </a14:m>
                <a:r>
                  <a:rPr lang="ko-KR" altLang="en-US" dirty="0"/>
                  <a:t> 값으로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 이동할 곳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e>
                    </m:acc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예견한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예견한 곳의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l-GR" altLang="ko-KR" b="1" i="0" smtClean="0">
                                    <a:latin typeface="Cambria Math"/>
                                    <a:ea typeface="Cambria Math"/>
                                  </a:rPr>
                                  <m:t>𝚯</m:t>
                                </m:r>
                              </m:den>
                            </m:f>
                          </m:e>
                        </m:d>
                      </m:e>
                      <m:sub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</a:rPr>
                              <m:t>𝚯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en-US" dirty="0"/>
                  <a:t>를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3672408" cy="180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1" y="4270598"/>
            <a:ext cx="20859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37" y="4803998"/>
            <a:ext cx="676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32" y="4234613"/>
            <a:ext cx="3420760" cy="200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68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/>
              <a:t>일반적인 경사 하강 알고리즘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3744416" cy="229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443676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859277"/>
            <a:ext cx="3487064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err="1"/>
              <a:t>네스테로프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모멘텀을</a:t>
            </a:r>
            <a:r>
              <a:rPr lang="ko-KR" altLang="en-US" sz="2000" dirty="0"/>
              <a:t> 적용한 </a:t>
            </a:r>
            <a:endParaRPr lang="en-US" altLang="ko-KR" sz="2000" dirty="0"/>
          </a:p>
          <a:p>
            <a:r>
              <a:rPr lang="ko-KR" altLang="en-US" sz="2000" dirty="0"/>
              <a:t>경사 하강 알고리즘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5635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/>
                  <a:t>학습률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sz="1800" dirty="0"/>
                  <a:t>의 중요성</a:t>
                </a:r>
                <a:endParaRPr lang="en-US" altLang="ko-KR" sz="1800" dirty="0"/>
              </a:p>
              <a:p>
                <a:pPr lvl="1"/>
                <a:r>
                  <a:rPr lang="ko-KR" altLang="en-US" dirty="0"/>
                  <a:t>너무 크면 오버슈팅에 따른 </a:t>
                </a:r>
                <a:r>
                  <a:rPr lang="ko-KR" altLang="en-US" dirty="0" err="1"/>
                  <a:t>진자</a:t>
                </a:r>
                <a:r>
                  <a:rPr lang="ko-KR" altLang="en-US" dirty="0"/>
                  <a:t> 현상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너무 작으면 수렴이 느림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적응적 </a:t>
                </a:r>
                <a:r>
                  <a:rPr lang="ko-KR" altLang="en-US" dirty="0" err="1"/>
                  <a:t>학습률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그레이디언트에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학습률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를 곱하면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모든 매개변수가 같은 크기의 </a:t>
                </a:r>
                <a:r>
                  <a:rPr lang="ko-KR" altLang="en-US" dirty="0" err="1"/>
                  <a:t>학습률을</a:t>
                </a:r>
                <a:r>
                  <a:rPr lang="ko-KR" altLang="en-US" dirty="0"/>
                  <a:t> 사용하는 셈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적응적 </a:t>
                </a:r>
                <a:r>
                  <a:rPr lang="ko-KR" altLang="en-US" dirty="0" err="1"/>
                  <a:t>학습률은</a:t>
                </a:r>
                <a:r>
                  <a:rPr lang="ko-KR" altLang="en-US" dirty="0"/>
                  <a:t> 매개변수마다 자신의 상황에 따라 </a:t>
                </a:r>
                <a:r>
                  <a:rPr lang="ko-KR" altLang="en-US" dirty="0" err="1"/>
                  <a:t>학습률을</a:t>
                </a:r>
                <a:r>
                  <a:rPr lang="ko-KR" altLang="en-US" dirty="0"/>
                  <a:t> 조절해 사용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7734"/>
            <a:ext cx="3378126" cy="209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02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en-US" altLang="ko-KR" sz="1800" dirty="0"/>
                  <a:t>AdaGrad</a:t>
                </a:r>
              </a:p>
              <a:p>
                <a:pPr lvl="1"/>
                <a:r>
                  <a:rPr lang="ko-KR" altLang="en-US" dirty="0"/>
                  <a:t>라인</a:t>
                </a:r>
                <a:r>
                  <a:rPr lang="en-US" altLang="ko-KR" dirty="0"/>
                  <a:t> 5~7</a:t>
                </a:r>
                <a:r>
                  <a:rPr lang="ko-KR" altLang="en-US" dirty="0"/>
                  <a:t>을 자세히 쓰면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/>
                  <a:t>은 이전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누적한 벡터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크면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작아서 조금만 이동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작으면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커서 많이 이동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5-10]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보다 보폭이 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라인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/>
                          </a:rPr>
                          <m:t>𝜌</m:t>
                        </m:r>
                      </m:num>
                      <m:den>
                        <m:r>
                          <a:rPr lang="ko-KR" altLang="en-US" i="1" smtClean="0">
                            <a:latin typeface="Cambria Math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는 상황에 따라 보폭을 정해주는 적응적 </a:t>
                </a:r>
                <a:r>
                  <a:rPr lang="ko-KR" altLang="en-US" dirty="0" err="1"/>
                  <a:t>학습률로</a:t>
                </a:r>
                <a:r>
                  <a:rPr lang="ko-KR" altLang="en-US" dirty="0"/>
                  <a:t> 볼 수 있음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0" y="1340768"/>
            <a:ext cx="3659474" cy="402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47601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54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1800" dirty="0" err="1"/>
                  <a:t>RMSProp</a:t>
                </a:r>
                <a:endParaRPr lang="en-US" altLang="ko-KR" sz="1800" dirty="0"/>
              </a:p>
              <a:p>
                <a:pPr lvl="1"/>
                <a:r>
                  <a:rPr lang="en-US" altLang="ko-KR" dirty="0" err="1"/>
                  <a:t>AdaGrad</a:t>
                </a:r>
                <a:r>
                  <a:rPr lang="ko-KR" altLang="en-US" dirty="0"/>
                  <a:t>의 단점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5-3]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는 단순히 제곱을 더함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따라서 오래된 </a:t>
                </a:r>
                <a:r>
                  <a:rPr lang="ko-KR" altLang="en-US" dirty="0" err="1"/>
                  <a:t>그레이디언트와</a:t>
                </a:r>
                <a:r>
                  <a:rPr lang="ko-KR" altLang="en-US" dirty="0"/>
                  <a:t> 최근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같은 비중의 역할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/>
                  <a:t>이 점점 커져 수렴 방해할 가능성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 err="1"/>
                  <a:t>RMSProp</a:t>
                </a:r>
                <a:r>
                  <a:rPr lang="ko-KR" altLang="en-US" dirty="0"/>
                  <a:t>은 가중 이동 평균 기법 적용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작을수록 최근 것에 비중을 둠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보통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로 </a:t>
                </a:r>
                <a:r>
                  <a:rPr lang="en-US" altLang="ko-KR" dirty="0"/>
                  <a:t>0.9, 0.99, 0.999</a:t>
                </a:r>
                <a:r>
                  <a:rPr lang="ko-KR" altLang="en-US" dirty="0"/>
                  <a:t>를 사용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  <a:blipFill rotWithShape="1">
                <a:blip r:embed="rId2"/>
                <a:stretch>
                  <a:fillRect l="-781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894366" cy="365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6" y="3839758"/>
            <a:ext cx="260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3820708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459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1800" dirty="0"/>
              <a:t>Adam</a:t>
            </a:r>
          </a:p>
          <a:p>
            <a:pPr lvl="1"/>
            <a:r>
              <a:rPr lang="en-US" altLang="ko-KR" dirty="0" err="1"/>
              <a:t>RMSProp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 (5-12)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모멘텀을</a:t>
            </a:r>
            <a:r>
              <a:rPr lang="ko-KR" altLang="en-US" dirty="0"/>
              <a:t> 추가로 적용한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0" y="1921244"/>
            <a:ext cx="5593060" cy="460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02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sz="1800" dirty="0"/>
              <a:t>동작 예시</a:t>
            </a:r>
            <a:endParaRPr lang="en-US" altLang="ko-KR" sz="1800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5-13(a)]</a:t>
            </a:r>
            <a:r>
              <a:rPr lang="ko-KR" altLang="en-US" dirty="0"/>
              <a:t>는 중앙으로 급강하하는 절벽 지형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5-13(b)]</a:t>
            </a:r>
            <a:r>
              <a:rPr lang="ko-KR" altLang="en-US" dirty="0"/>
              <a:t>는 중앙 부근에</a:t>
            </a:r>
            <a:r>
              <a:rPr lang="en-US" altLang="ko-KR" dirty="0"/>
              <a:t> </a:t>
            </a:r>
            <a:r>
              <a:rPr lang="ko-KR" altLang="en-US" dirty="0" err="1"/>
              <a:t>안장점이</a:t>
            </a:r>
            <a:r>
              <a:rPr lang="en-US" altLang="ko-KR" baseline="30000" dirty="0"/>
              <a:t>saddle point</a:t>
            </a:r>
            <a:r>
              <a:rPr lang="ko-KR" altLang="en-US" dirty="0"/>
              <a:t> 있는 지형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2060848"/>
            <a:ext cx="668660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824136"/>
            <a:ext cx="583264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실시간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애니메이션 </a:t>
            </a:r>
            <a:r>
              <a:rPr lang="en-US" altLang="ko-KR" sz="1600" dirty="0"/>
              <a:t>http://cs231n.github.io/neural-networks-3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62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484784"/>
            <a:ext cx="7920880" cy="291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 err="1"/>
                  <a:t>활성값</a:t>
                </a:r>
                <a:r>
                  <a:rPr lang="ko-KR" altLang="en-US" sz="1800" dirty="0"/>
                  <a:t> </a:t>
                </a:r>
                <a:r>
                  <a:rPr lang="en-US" altLang="ko-KR" sz="1800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ko-KR" altLang="en-US" sz="1800" dirty="0"/>
                  <a:t>를 계산하고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sz="1800" dirty="0"/>
                  <a:t>를 적용하는 과정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r>
                  <a:rPr lang="ko-KR" altLang="en-US" sz="1800" dirty="0"/>
                  <a:t>시대별 활성함수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r>
                  <a:rPr lang="en-US" altLang="ko-KR" dirty="0" err="1"/>
                  <a:t>tanh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활성값이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커지면 포화 상태가 되고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가까워짐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매개변수 갱신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학습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이 매우 느린 요인</a:t>
                </a:r>
                <a:r>
                  <a:rPr lang="ko-KR" altLang="en-US" dirty="0"/>
                  <a:t>  </a:t>
                </a:r>
                <a:endParaRPr lang="en-US" altLang="ko-KR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216356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1873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24420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88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sz="1800" dirty="0"/>
                  <a:t>ReLU(Rectified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Linear Unit) </a:t>
                </a:r>
                <a:r>
                  <a:rPr lang="ko-KR" altLang="en-US" sz="1800" dirty="0"/>
                  <a:t>활성함수</a:t>
                </a:r>
                <a:endParaRPr lang="en-US" altLang="ko-KR" sz="1800" dirty="0"/>
              </a:p>
              <a:p>
                <a:pPr lvl="1"/>
                <a:r>
                  <a:rPr lang="ko-KR" altLang="en-US" dirty="0"/>
                  <a:t>포화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 해소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 err="1">
                    <a:sym typeface="Wingdings" pitchFamily="2" charset="2"/>
                  </a:rPr>
                  <a:t>ReLU</a:t>
                </a:r>
                <a:r>
                  <a:rPr lang="ko-KR" altLang="en-US" dirty="0">
                    <a:sym typeface="Wingdings" pitchFamily="2" charset="2"/>
                  </a:rPr>
                  <a:t>의 변형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Leaky </a:t>
                </a:r>
                <a:r>
                  <a:rPr lang="en-US" altLang="ko-KR" dirty="0" err="1">
                    <a:sym typeface="Wingdings" pitchFamily="2" charset="2"/>
                  </a:rPr>
                  <a:t>ReLU</a:t>
                </a:r>
                <a:r>
                  <a:rPr lang="en-US" altLang="ko-KR" dirty="0">
                    <a:sym typeface="Wingdings" pitchFamily="2" charset="2"/>
                  </a:rPr>
                  <a:t> (</a:t>
                </a:r>
                <a:r>
                  <a:rPr lang="ko-KR" altLang="en-US" dirty="0">
                    <a:sym typeface="Wingdings" pitchFamily="2" charset="2"/>
                  </a:rPr>
                  <a:t>보통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=0.01</m:t>
                    </m:r>
                  </m:oMath>
                </a14:m>
                <a:r>
                  <a:rPr lang="ko-KR" altLang="en-US" dirty="0"/>
                  <a:t>을 사용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 err="1"/>
                  <a:t>PReLU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학습으로 알아냄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sz="1400" dirty="0"/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6" y="1628800"/>
            <a:ext cx="5760640" cy="55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591723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50902"/>
            <a:ext cx="3069456" cy="48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042663"/>
            <a:ext cx="628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87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sz="1800" dirty="0"/>
                  <a:t>공변량 시프트</a:t>
                </a:r>
                <a:r>
                  <a:rPr lang="en-US" altLang="ko-KR" sz="1800" baseline="30000" dirty="0"/>
                  <a:t>covariate shift</a:t>
                </a:r>
                <a:r>
                  <a:rPr lang="ko-KR" altLang="en-US" sz="1800" baseline="30000" dirty="0"/>
                  <a:t> </a:t>
                </a:r>
                <a:r>
                  <a:rPr lang="ko-KR" altLang="en-US" sz="1800" dirty="0"/>
                  <a:t>현상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학습이 진행되면서 층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매개변수가 바뀜에 따라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/>
                  <a:t>이 따라 바뀜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2 </a:t>
                </a:r>
                <a:r>
                  <a:rPr lang="ko-KR" altLang="en-US" dirty="0"/>
                  <a:t>입장에서 보면 자신에게 입력되는 데이터의 분포가 수시로 바뀌는 셈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층</a:t>
                </a:r>
                <a:r>
                  <a:rPr lang="en-US" altLang="ko-KR" dirty="0"/>
                  <a:t>2, 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3, …</a:t>
                </a:r>
                <a:r>
                  <a:rPr lang="ko-KR" altLang="en-US" dirty="0"/>
                  <a:t>으로 깊어짐에 따라 더욱 심각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학습을 방해하는 요인으로 작용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416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4032448" cy="147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545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배치 정규화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공변량</a:t>
                </a:r>
                <a:r>
                  <a:rPr lang="ko-KR" altLang="en-US" dirty="0"/>
                  <a:t> 시프트 현상을 누그러뜨리기 위해 식 </a:t>
                </a:r>
                <a:r>
                  <a:rPr lang="en-US" altLang="ko-KR" dirty="0"/>
                  <a:t>(5.9)</a:t>
                </a:r>
                <a:r>
                  <a:rPr lang="ko-KR" altLang="en-US" dirty="0"/>
                  <a:t>의 정규화를 모든 층에 적용하는 기법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정규화를 적용하는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곳이 중요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(5.15)</a:t>
                </a:r>
                <a:r>
                  <a:rPr lang="ko-KR" altLang="en-US" dirty="0"/>
                  <a:t>의 연산 과정 중 식 </a:t>
                </a:r>
                <a:r>
                  <a:rPr lang="en-US" altLang="ko-KR" dirty="0"/>
                  <a:t>(5.9)</a:t>
                </a:r>
                <a:r>
                  <a:rPr lang="ko-KR" altLang="en-US" dirty="0"/>
                  <a:t>를 어디에 적용하나</a:t>
                </a:r>
                <a:r>
                  <a:rPr lang="en-US" altLang="ko-KR" dirty="0"/>
                  <a:t>?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중간 결과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 중 어느 것에 적용</a:t>
                </a:r>
                <a:r>
                  <a:rPr lang="en-US" altLang="ko-KR" dirty="0"/>
                  <a:t>?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에 적용하는 것이 유리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훈련집합 전체 또는 미니배치 중 어느 것에 적용</a:t>
                </a:r>
                <a:r>
                  <a:rPr lang="en-US" altLang="ko-KR" dirty="0"/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미니배치에 적용하는 것이 유리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7281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5" y="3643885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228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정규화 변환을 수행하는 코드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미니배치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(5.15)</a:t>
                </a:r>
                <a:r>
                  <a:rPr lang="ko-KR" altLang="en-US" dirty="0"/>
                  <a:t>를 적용하여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얻은 후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/>
                  <a:t>를 가지고 코드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을 수행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노드마다</a:t>
                </a:r>
                <a:r>
                  <a:rPr lang="ko-KR" altLang="en-US" dirty="0"/>
                  <a:t> 독립적으로 코드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수행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노드마다</a:t>
                </a:r>
                <a:r>
                  <a:rPr lang="ko-KR" altLang="en-US" dirty="0"/>
                  <a:t> 고유한 매개변수로서 학습으로 알아냄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21902"/>
            <a:ext cx="3672408" cy="309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225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sz="1800" dirty="0"/>
              <a:t>최적화를 마친 후 추가적인 후처리 작업 필요</a:t>
            </a:r>
            <a:endParaRPr lang="en-US" altLang="ko-KR" sz="1800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전체 훈련집합을 가지고 독립적으로 코드</a:t>
            </a:r>
            <a:r>
              <a:rPr lang="en-US" altLang="ko-KR" dirty="0"/>
              <a:t>2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예측 단계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독립적으로 식 </a:t>
            </a:r>
            <a:r>
              <a:rPr lang="en-US" altLang="ko-KR" dirty="0"/>
              <a:t>(5.18)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1</a:t>
            </a:r>
            <a:r>
              <a:rPr lang="ko-KR" altLang="en-US" dirty="0"/>
              <a:t>의 마지막 두 라인을 수행하는 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</a:t>
            </a:r>
          </a:p>
          <a:p>
            <a:pPr lvl="1"/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6692907" cy="202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73342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14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sz="1800" dirty="0"/>
              <a:t>CNN</a:t>
            </a:r>
            <a:r>
              <a:rPr lang="ko-KR" altLang="en-US" sz="1800" dirty="0"/>
              <a:t>에서는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노드</a:t>
            </a:r>
            <a:r>
              <a:rPr lang="ko-KR" altLang="en-US" dirty="0"/>
              <a:t> 단위가 아니라 특징 </a:t>
            </a:r>
            <a:r>
              <a:rPr lang="ko-KR" altLang="en-US" dirty="0" err="1"/>
              <a:t>맵</a:t>
            </a:r>
            <a:r>
              <a:rPr lang="ko-KR" altLang="en-US" dirty="0"/>
              <a:t> 단위로 코드 </a:t>
            </a:r>
            <a:r>
              <a:rPr lang="en-US" altLang="ko-KR" dirty="0"/>
              <a:t>1</a:t>
            </a:r>
            <a:r>
              <a:rPr lang="ko-KR" altLang="en-US" dirty="0"/>
              <a:t>과 코드 </a:t>
            </a:r>
            <a:r>
              <a:rPr lang="en-US" altLang="ko-KR" dirty="0"/>
              <a:t>2</a:t>
            </a:r>
            <a:r>
              <a:rPr lang="ko-KR" altLang="en-US" dirty="0"/>
              <a:t>를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배치 정규화의 긍정적 효과를 측정한 실험사례</a:t>
            </a:r>
            <a:r>
              <a:rPr lang="en-US" altLang="ko-KR" dirty="0"/>
              <a:t>[Ioffe2015]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가중치 초기화에 덜 민감함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학습률을</a:t>
            </a:r>
            <a:r>
              <a:rPr lang="ko-KR" altLang="en-US" dirty="0"/>
              <a:t> 크게 하여 수렴 속도 향상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시그모이드를</a:t>
            </a:r>
            <a:r>
              <a:rPr lang="ko-KR" altLang="en-US" dirty="0"/>
              <a:t> 활성함수로 사용하는 깊은 신경망도 학습이 이루어짐</a:t>
            </a:r>
            <a:endParaRPr lang="en-US" altLang="ko-KR" dirty="0"/>
          </a:p>
          <a:p>
            <a:r>
              <a:rPr lang="ko-KR" altLang="en-US" dirty="0"/>
              <a:t>배치 정규화는 규제 효과를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드롭아웃이라는</a:t>
            </a:r>
            <a:r>
              <a:rPr lang="ko-KR" altLang="en-US" dirty="0"/>
              <a:t> 규제 기법을 적용하지 않아도 높은 성능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96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필요성과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과잉적합에 빠지는 이유와 과잉적합을 피하는 전략</a:t>
            </a:r>
            <a:endParaRPr lang="en-US" altLang="ko-KR" dirty="0"/>
          </a:p>
          <a:p>
            <a:r>
              <a:rPr lang="en-US" altLang="ko-KR" dirty="0"/>
              <a:t>5.3.2 </a:t>
            </a:r>
            <a:r>
              <a:rPr lang="ko-KR" altLang="en-US" dirty="0"/>
              <a:t>규제의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규제가 중요하기 때문에 </a:t>
            </a:r>
            <a:r>
              <a:rPr lang="en-US" altLang="ko-KR" dirty="0"/>
              <a:t>1</a:t>
            </a:r>
            <a:r>
              <a:rPr lang="ko-KR" altLang="en-US" dirty="0"/>
              <a:t>장에서 미리 소개한 내용</a:t>
            </a:r>
            <a:endParaRPr lang="en-US" altLang="ko-KR" dirty="0"/>
          </a:p>
          <a:p>
            <a:pPr lvl="1"/>
            <a:r>
              <a:rPr lang="en-US" altLang="ko-KR" dirty="0"/>
              <a:t>1.5</a:t>
            </a:r>
            <a:r>
              <a:rPr lang="ko-KR" altLang="en-US" dirty="0"/>
              <a:t>절의 과소적합과 과잉적합</a:t>
            </a:r>
            <a:r>
              <a:rPr lang="en-US" altLang="ko-KR" dirty="0"/>
              <a:t>, </a:t>
            </a:r>
            <a:r>
              <a:rPr lang="ko-KR" altLang="en-US" dirty="0"/>
              <a:t>바이어스와 분산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1-13], [</a:t>
            </a:r>
            <a:r>
              <a:rPr lang="ko-KR" altLang="en-US" dirty="0"/>
              <a:t>그림 </a:t>
            </a:r>
            <a:r>
              <a:rPr lang="en-US" altLang="ko-KR" dirty="0"/>
              <a:t>1-14])</a:t>
            </a:r>
          </a:p>
          <a:p>
            <a:pPr lvl="1"/>
            <a:r>
              <a:rPr lang="en-US" altLang="ko-KR" dirty="0"/>
              <a:t>1.6</a:t>
            </a:r>
            <a:r>
              <a:rPr lang="ko-KR" altLang="en-US" dirty="0"/>
              <a:t>절의 데이터 확대와 가중치 감쇠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954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과잉적합에 빠지는 이유와 과잉적합을 피하는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모델의 용량에 따른 일반화 능력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 가지고 있는 데이터에 비해 훨씬 큰 용량의 모델을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VGGNet</a:t>
            </a:r>
            <a:r>
              <a:rPr lang="ko-KR" altLang="en-US" dirty="0"/>
              <a:t>은 </a:t>
            </a:r>
            <a:r>
              <a:rPr lang="ko-KR" altLang="en-US" dirty="0" err="1"/>
              <a:t>분류층에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억 </a:t>
            </a:r>
            <a:r>
              <a:rPr lang="en-US" altLang="ko-KR" dirty="0"/>
              <a:t>2</a:t>
            </a:r>
            <a:r>
              <a:rPr lang="ko-KR" altLang="en-US" dirty="0"/>
              <a:t>천 </a:t>
            </a:r>
            <a:r>
              <a:rPr lang="en-US" altLang="ko-KR" dirty="0"/>
              <a:t>1</a:t>
            </a:r>
            <a:r>
              <a:rPr lang="ko-KR" altLang="en-US" dirty="0"/>
              <a:t>백만 개의 매개변수</a:t>
            </a:r>
            <a:endParaRPr lang="en-US" altLang="ko-KR" dirty="0"/>
          </a:p>
          <a:p>
            <a:pPr lvl="1"/>
            <a:r>
              <a:rPr lang="ko-KR" altLang="en-US" dirty="0"/>
              <a:t>훈련집합을 단순히 </a:t>
            </a:r>
            <a:r>
              <a:rPr lang="en-US" altLang="ko-KR" dirty="0"/>
              <a:t>‘</a:t>
            </a:r>
            <a:r>
              <a:rPr lang="ko-KR" altLang="en-US" dirty="0"/>
              <a:t>암기</a:t>
            </a:r>
            <a:r>
              <a:rPr lang="en-US" altLang="ko-KR" dirty="0"/>
              <a:t>’</a:t>
            </a:r>
            <a:r>
              <a:rPr lang="ko-KR" altLang="en-US" dirty="0"/>
              <a:t>하는 과잉적합에 주의를 기울여야 함</a:t>
            </a:r>
            <a:endParaRPr lang="en-US" altLang="ko-KR" dirty="0"/>
          </a:p>
          <a:p>
            <a:r>
              <a:rPr lang="ko-KR" altLang="en-US" dirty="0">
                <a:solidFill>
                  <a:srgbClr val="0000FF"/>
                </a:solidFill>
              </a:rPr>
              <a:t>현대 기계 학습의 전략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충분히 큰 용량의 모델을 설계한 다음</a:t>
            </a:r>
            <a:r>
              <a:rPr lang="en-US" altLang="ko-KR" dirty="0"/>
              <a:t>, </a:t>
            </a:r>
            <a:r>
              <a:rPr lang="ko-KR" altLang="en-US" dirty="0"/>
              <a:t>학습 과정에서 여러 규제 기법을 적용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46143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80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규제는 오래 전부터 수학과 통계학에서 연구해온 주제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용량에 비해 데이터가 부족한 경우의 불량 문제를</a:t>
            </a:r>
            <a:r>
              <a:rPr lang="en-US" altLang="ko-KR" baseline="30000" dirty="0"/>
              <a:t>ill-posed problem </a:t>
            </a:r>
            <a:r>
              <a:rPr lang="ko-KR" altLang="en-US" dirty="0"/>
              <a:t>푸는 데 사용</a:t>
            </a:r>
            <a:endParaRPr lang="en-US" altLang="ko-KR" baseline="30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적절한</a:t>
            </a:r>
            <a:r>
              <a:rPr lang="en-US" altLang="ko-KR" dirty="0"/>
              <a:t> </a:t>
            </a:r>
            <a:r>
              <a:rPr lang="ko-KR" altLang="en-US" dirty="0"/>
              <a:t>가정을 투입하여 문제를 품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입력과 출력 사이의 </a:t>
            </a:r>
            <a:r>
              <a:rPr lang="ko-KR" altLang="en-US" dirty="0" err="1">
                <a:sym typeface="Wingdings" pitchFamily="2" charset="2"/>
              </a:rPr>
              <a:t>매핑은</a:t>
            </a:r>
            <a:r>
              <a:rPr lang="ko-KR" altLang="en-US" dirty="0">
                <a:sym typeface="Wingdings" pitchFamily="2" charset="2"/>
              </a:rPr>
              <a:t> 매끄럽다는 사전 지식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티호노프의</a:t>
            </a:r>
            <a:r>
              <a:rPr lang="ko-KR" altLang="en-US" dirty="0"/>
              <a:t> 규제 </a:t>
            </a:r>
            <a:r>
              <a:rPr lang="ko-KR" altLang="en-US" dirty="0" err="1"/>
              <a:t>기법는</a:t>
            </a:r>
            <a:r>
              <a:rPr lang="en-US" altLang="ko-KR" dirty="0"/>
              <a:t> </a:t>
            </a:r>
            <a:r>
              <a:rPr lang="ko-KR" altLang="en-US" dirty="0"/>
              <a:t>매끄러움 가정에 기반을 둔 식 </a:t>
            </a:r>
            <a:r>
              <a:rPr lang="en-US" altLang="ko-KR" dirty="0"/>
              <a:t>(5.19)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4536504" cy="209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5445224"/>
            <a:ext cx="7194947" cy="70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4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엔트로피와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5.1.1 </a:t>
            </a:r>
            <a:r>
              <a:rPr lang="ko-KR" altLang="en-US" dirty="0"/>
              <a:t>평균제곱 오차를 다시 생각하기</a:t>
            </a:r>
            <a:endParaRPr lang="en-US" altLang="ko-KR" dirty="0"/>
          </a:p>
          <a:p>
            <a:r>
              <a:rPr lang="en-US" altLang="ko-KR" dirty="0"/>
              <a:t>5.1.2 </a:t>
            </a:r>
            <a:r>
              <a:rPr lang="ko-KR" altLang="en-US" dirty="0"/>
              <a:t>교차 엔트로피 목적함수</a:t>
            </a:r>
            <a:endParaRPr lang="en-US" altLang="ko-KR" dirty="0"/>
          </a:p>
          <a:p>
            <a:r>
              <a:rPr lang="en-US" altLang="ko-KR" dirty="0"/>
              <a:t>5.1.3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활성함수와 </a:t>
            </a:r>
            <a:r>
              <a:rPr lang="ko-KR" altLang="en-US" dirty="0" err="1"/>
              <a:t>로그우도</a:t>
            </a:r>
            <a:r>
              <a:rPr lang="ko-KR" altLang="en-US" dirty="0"/>
              <a:t> 목적함수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9315"/>
            <a:ext cx="8307288" cy="15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현대 기계 학습도 매끄러움 가정을 널리 사용함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5.4.1</a:t>
            </a:r>
            <a:r>
              <a:rPr lang="ko-KR" altLang="en-US" dirty="0"/>
              <a:t>절의 가중치 감쇠 기법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모델의 구조적 용량을 충분히 크게 하고</a:t>
            </a:r>
            <a:r>
              <a:rPr lang="en-US" altLang="ko-KR" dirty="0"/>
              <a:t>, ‘</a:t>
            </a:r>
            <a:r>
              <a:rPr lang="ko-KR" altLang="en-US" dirty="0"/>
              <a:t>수치적 용량</a:t>
            </a:r>
            <a:r>
              <a:rPr lang="en-US" altLang="ko-KR" dirty="0"/>
              <a:t>’</a:t>
            </a:r>
            <a:r>
              <a:rPr lang="ko-KR" altLang="en-US" dirty="0"/>
              <a:t>을 제한하는 규제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장의 비지도 학습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ko-KR" dirty="0"/>
              <a:t>『</a:t>
            </a:r>
            <a:r>
              <a:rPr lang="en-US" altLang="ko-KR" dirty="0"/>
              <a:t>Deep Learning』 </a:t>
            </a:r>
            <a:r>
              <a:rPr lang="ko-KR" altLang="en-US" dirty="0"/>
              <a:t>책의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“…any modification we make to a learning algorithm that is intended to reduce its generalization error … </a:t>
            </a:r>
            <a:r>
              <a:rPr lang="ko-KR" altLang="en-US" dirty="0"/>
              <a:t>일반화 오류를 줄이려는 의도를 가지고 학습 알고리즘을 수정하는 방법 모두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4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가중치 벌칙</a:t>
            </a:r>
            <a:endParaRPr lang="en-US" altLang="ko-KR" dirty="0"/>
          </a:p>
          <a:p>
            <a:r>
              <a:rPr lang="en-US" altLang="ko-KR" dirty="0"/>
              <a:t>5.4.2 </a:t>
            </a:r>
            <a:r>
              <a:rPr lang="ko-KR" altLang="en-US" dirty="0"/>
              <a:t>조기 멈춤</a:t>
            </a:r>
            <a:endParaRPr lang="en-US" altLang="ko-KR" dirty="0"/>
          </a:p>
          <a:p>
            <a:r>
              <a:rPr lang="en-US" altLang="ko-KR" dirty="0"/>
              <a:t>5.4.3 </a:t>
            </a:r>
            <a:r>
              <a:rPr lang="ko-KR" altLang="en-US" dirty="0"/>
              <a:t>데이터 확대</a:t>
            </a:r>
            <a:endParaRPr lang="en-US" altLang="ko-KR" dirty="0"/>
          </a:p>
          <a:p>
            <a:r>
              <a:rPr lang="en-US" altLang="ko-KR" dirty="0"/>
              <a:t>5.4.4 </a:t>
            </a:r>
            <a:r>
              <a:rPr lang="ko-KR" altLang="en-US" dirty="0" err="1"/>
              <a:t>드롭아웃</a:t>
            </a:r>
            <a:endParaRPr lang="en-US" altLang="ko-KR" dirty="0"/>
          </a:p>
          <a:p>
            <a:r>
              <a:rPr lang="en-US" altLang="ko-KR" dirty="0"/>
              <a:t>5.4.5 </a:t>
            </a:r>
            <a:r>
              <a:rPr lang="ko-KR" altLang="en-US" dirty="0"/>
              <a:t>앙상블 기법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명시적 규제와 암시적 규제</a:t>
            </a:r>
            <a:endParaRPr lang="en-US" altLang="ko-KR" dirty="0"/>
          </a:p>
          <a:p>
            <a:pPr lvl="1"/>
            <a:r>
              <a:rPr lang="ko-KR" altLang="en-US" dirty="0"/>
              <a:t>명시적 규제</a:t>
            </a:r>
            <a:r>
              <a:rPr lang="en-US" altLang="ko-KR" dirty="0"/>
              <a:t>: </a:t>
            </a:r>
            <a:r>
              <a:rPr lang="ko-KR" altLang="en-US" dirty="0"/>
              <a:t>가중치 감쇠나 </a:t>
            </a:r>
            <a:r>
              <a:rPr lang="ko-KR" altLang="en-US" dirty="0" err="1"/>
              <a:t>드롭아웃처럼</a:t>
            </a:r>
            <a:r>
              <a:rPr lang="ko-KR" altLang="en-US" dirty="0"/>
              <a:t> 목적함수나 신경망 구조를 직접 수정하는 방식</a:t>
            </a:r>
            <a:endParaRPr lang="en-US" altLang="ko-KR" dirty="0"/>
          </a:p>
          <a:p>
            <a:pPr lvl="1"/>
            <a:r>
              <a:rPr lang="ko-KR" altLang="en-US" dirty="0"/>
              <a:t>암시적 규제</a:t>
            </a:r>
            <a:r>
              <a:rPr lang="en-US" altLang="ko-KR" dirty="0"/>
              <a:t>: </a:t>
            </a:r>
            <a:r>
              <a:rPr lang="ko-KR" altLang="en-US" dirty="0"/>
              <a:t>조기 멈춤</a:t>
            </a:r>
            <a:r>
              <a:rPr lang="en-US" altLang="ko-KR" dirty="0"/>
              <a:t>, </a:t>
            </a: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잡음 추가</a:t>
            </a:r>
            <a:r>
              <a:rPr lang="en-US" altLang="ko-KR" dirty="0"/>
              <a:t>, </a:t>
            </a:r>
            <a:r>
              <a:rPr lang="ko-KR" altLang="en-US" dirty="0"/>
              <a:t>앙상블처럼 간접적으로 영향을 미치는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3618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식 </a:t>
                </a:r>
                <a:r>
                  <a:rPr lang="en-US" altLang="ko-KR" dirty="0"/>
                  <a:t>(5.19)</a:t>
                </a:r>
                <a:r>
                  <a:rPr lang="ko-KR" altLang="en-US" dirty="0"/>
                  <a:t>를 관련 변수가 드러나도록 다시 쓰면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규제항은</a:t>
                </a:r>
                <a:r>
                  <a:rPr lang="ko-KR" altLang="en-US" dirty="0"/>
                  <a:t> 훈련집합과 무관하며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데이터 생성 과정에 내재한 사전 지식에 해당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규제항은</a:t>
                </a:r>
                <a:r>
                  <a:rPr lang="ko-KR" altLang="en-US" dirty="0"/>
                  <a:t> 매개변수를 작은 값으로 유지하므로 모델의 용량을 제한하는 역할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수치적 용량을 제한함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err="1"/>
                  <a:t>규제항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무엇을 사용할 것인가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큰 가중치에 벌칙을 가해 작은 가중치를 유지하려고 주로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놈이나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ko-KR" altLang="en-US" dirty="0"/>
                  <a:t>놈을 사용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2" y="1628800"/>
            <a:ext cx="7591375" cy="733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675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/>
                  <a:t>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규제 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/>
                  <a:t>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놈을 사용하는 규제 기법을 </a:t>
                </a:r>
                <a:r>
                  <a:rPr lang="en-US" altLang="ko-KR" dirty="0"/>
                  <a:t>‘</a:t>
                </a:r>
                <a:r>
                  <a:rPr lang="ko-KR" altLang="en-US" dirty="0"/>
                  <a:t>가중치 감쇠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라</a:t>
                </a:r>
                <a:r>
                  <a:rPr lang="en-US" altLang="ko-KR" baseline="30000" dirty="0"/>
                  <a:t>weight decay </a:t>
                </a:r>
                <a:r>
                  <a:rPr lang="ko-KR" altLang="en-US" dirty="0"/>
                  <a:t>부름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식</a:t>
                </a:r>
                <a:r>
                  <a:rPr lang="en-US" altLang="ko-KR" dirty="0">
                    <a:sym typeface="Wingdings" pitchFamily="2" charset="2"/>
                  </a:rPr>
                  <a:t> (5.21)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(5.21)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그레이디언트</a:t>
                </a:r>
                <a:r>
                  <a:rPr lang="ko-KR" altLang="en-US" dirty="0">
                    <a:sym typeface="Wingdings" pitchFamily="2" charset="2"/>
                  </a:rPr>
                  <a:t> 계산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95702"/>
            <a:ext cx="7456884" cy="64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2" y="4005064"/>
            <a:ext cx="7231335" cy="33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000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(5.22)</a:t>
                </a:r>
                <a:r>
                  <a:rPr lang="ko-KR" altLang="en-US" dirty="0">
                    <a:sym typeface="Wingdings" pitchFamily="2" charset="2"/>
                  </a:rPr>
                  <a:t>를 이용하여 매개변수를 갱신하는 수식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으로 두면 규제를 적용하지 않은 원래 식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𝜌</m:t>
                    </m:r>
                    <m:r>
                      <a:rPr lang="ko-KR" altLang="en-US" b="0" i="0" smtClean="0">
                        <a:latin typeface="Cambria Math"/>
                        <a:ea typeface="Cambria Math"/>
                        <a:sym typeface="Wingdings" pitchFamily="2" charset="2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가중치 감쇠는 단지 </a:t>
                </a:r>
                <a14:m>
                  <m:oMath xmlns:m="http://schemas.openxmlformats.org/officeDocument/2006/math">
                    <m:r>
                      <a:rPr lang="el-GR" altLang="ko-KR" b="1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를 곱해주는 셈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예를 들어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𝜌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=0.01,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=2.0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이라면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=0.96</a:t>
                </a:r>
              </a:p>
              <a:p>
                <a:pPr lvl="1"/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최종해를 원점 가까이 당기는 효과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즉 가중치를 작게 유지함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t="-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34920"/>
            <a:ext cx="2736304" cy="101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72" y="1625876"/>
            <a:ext cx="2724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25" y="1649688"/>
            <a:ext cx="6381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3724898" y="1854315"/>
            <a:ext cx="72008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4750812" y="2003166"/>
            <a:ext cx="2639132" cy="1626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312368" cy="25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58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선형 회귀에 적용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선형 회귀는 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이 주어지면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(5.24)</a:t>
                </a:r>
                <a:r>
                  <a:rPr lang="ko-KR" altLang="en-US" dirty="0">
                    <a:sym typeface="Wingdings" pitchFamily="2" charset="2"/>
                  </a:rPr>
                  <a:t>를 풀어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구하는 문제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sym typeface="Wingdings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</a:t>
                </a:r>
                <a:r>
                  <a:rPr lang="en-US" altLang="ko-KR" dirty="0">
                    <a:sym typeface="Wingdings" pitchFamily="2" charset="2"/>
                  </a:rPr>
                  <a:t> (5.24)</a:t>
                </a:r>
                <a:r>
                  <a:rPr lang="ko-KR" altLang="en-US" dirty="0">
                    <a:sym typeface="Wingdings" pitchFamily="2" charset="2"/>
                  </a:rPr>
                  <a:t>를 행렬식으로 바꿔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가중치 감쇠를 적용한 목적함수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56878"/>
            <a:ext cx="7828359" cy="3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58186"/>
            <a:ext cx="5544616" cy="29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1208"/>
            <a:ext cx="8376617" cy="31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2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(5.27)</a:t>
                </a:r>
                <a:r>
                  <a:rPr lang="ko-KR" altLang="en-US" dirty="0">
                    <a:sym typeface="Wingdings" pitchFamily="2" charset="2"/>
                  </a:rPr>
                  <a:t>을 미분하여 </a:t>
                </a:r>
                <a:r>
                  <a:rPr lang="en-US" altLang="ko-KR" dirty="0">
                    <a:sym typeface="Wingdings" pitchFamily="2" charset="2"/>
                  </a:rPr>
                  <a:t>0</a:t>
                </a:r>
                <a:r>
                  <a:rPr lang="ko-KR" altLang="en-US" dirty="0">
                    <a:sym typeface="Wingdings" pitchFamily="2" charset="2"/>
                  </a:rPr>
                  <a:t>으로 놓으면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(5.28)</a:t>
                </a:r>
                <a:r>
                  <a:rPr lang="ko-KR" altLang="en-US" dirty="0">
                    <a:sym typeface="Wingdings" pitchFamily="2" charset="2"/>
                  </a:rPr>
                  <a:t>을 정리하면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>
                    <a:sym typeface="Wingdings" pitchFamily="2" charset="2"/>
                  </a:rPr>
                  <a:t>공분산</a:t>
                </a:r>
                <a:r>
                  <a:rPr lang="ko-KR" altLang="en-US" dirty="0">
                    <a:sym typeface="Wingdings" pitchFamily="2" charset="2"/>
                  </a:rPr>
                  <a:t>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대각 요소가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2</m:t>
                    </m:r>
                    <m:r>
                      <a:rPr lang="ko-KR" altLang="en-US" b="0" i="1" smtClean="0">
                        <a:latin typeface="Cambria Math"/>
                        <a:sym typeface="Wingdings" pitchFamily="2" charset="2"/>
                      </a:rPr>
                      <m:t>𝜆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만큼씩 증가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역행렬을</a:t>
                </a:r>
                <a:r>
                  <a:rPr lang="ko-KR" altLang="en-US" dirty="0">
                    <a:sym typeface="Wingdings" pitchFamily="2" charset="2"/>
                  </a:rPr>
                  <a:t> 곱하므로 가중치를 축소하여 원점으로 당기는 효과 </a:t>
                </a:r>
                <a:r>
                  <a:rPr lang="en-US" altLang="ko-KR" dirty="0">
                    <a:sym typeface="Wingdings" pitchFamily="2" charset="2"/>
                  </a:rPr>
                  <a:t>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5-21])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예측 단계에서는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14717" cy="63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" y="2780928"/>
            <a:ext cx="69151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6" y="5109195"/>
            <a:ext cx="6038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104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3" y="1183528"/>
            <a:ext cx="8397621" cy="48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367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MLP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DMLP</a:t>
            </a:r>
            <a:r>
              <a:rPr lang="ko-KR" altLang="en-US" dirty="0">
                <a:sym typeface="Wingdings" pitchFamily="2" charset="2"/>
              </a:rPr>
              <a:t>에 적용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(3.21)</a:t>
            </a:r>
            <a:r>
              <a:rPr lang="ko-KR" altLang="en-US" dirty="0">
                <a:sym typeface="Wingdings" pitchFamily="2" charset="2"/>
              </a:rPr>
              <a:t>에 식 </a:t>
            </a:r>
            <a:r>
              <a:rPr lang="en-US" altLang="ko-KR" dirty="0">
                <a:sym typeface="Wingdings" pitchFamily="2" charset="2"/>
              </a:rPr>
              <a:t>(5.23)</a:t>
            </a:r>
            <a:r>
              <a:rPr lang="ko-KR" altLang="en-US" dirty="0">
                <a:sym typeface="Wingdings" pitchFamily="2" charset="2"/>
              </a:rPr>
              <a:t>의 가중치 감쇠라는 규제 기법을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3-4]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829743" cy="109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19" y="2390910"/>
            <a:ext cx="6096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56" y="1988840"/>
            <a:ext cx="3010048" cy="121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36492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347864" y="253854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94478"/>
            <a:ext cx="8033147" cy="155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22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3-6](</a:t>
            </a:r>
            <a:r>
              <a:rPr lang="ko-KR" altLang="en-US" dirty="0">
                <a:sym typeface="Wingdings" pitchFamily="2" charset="2"/>
              </a:rPr>
              <a:t>미니배치 버전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DMLP</a:t>
            </a:r>
            <a:r>
              <a:rPr lang="ko-KR" altLang="en-US" dirty="0">
                <a:sym typeface="Wingdings" pitchFamily="2" charset="2"/>
              </a:rPr>
              <a:t>를 위한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4-1]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1412776"/>
            <a:ext cx="5432598" cy="19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4316868"/>
            <a:ext cx="6411146" cy="177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94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평균제곱 오차</a:t>
                </a:r>
                <a:r>
                  <a:rPr lang="en-US" altLang="ko-KR" dirty="0"/>
                  <a:t>(MSE) </a:t>
                </a:r>
                <a:r>
                  <a:rPr lang="ko-KR" altLang="en-US" dirty="0"/>
                  <a:t>목적함수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오차가 클수록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𝑒</m:t>
                    </m:r>
                  </m:oMath>
                </a14:m>
                <a:r>
                  <a:rPr lang="ko-KR" altLang="en-US" dirty="0"/>
                  <a:t>값이 크므로 벌점으로 훌륭함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하지만 큰 허점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왼쪽 상황은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0" dirty="0" smtClean="0">
                        <a:latin typeface="Cambria Math"/>
                      </a:rPr>
                      <m:t>=0.2815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오른쪽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상황은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dirty="0">
                        <a:latin typeface="Cambria Math"/>
                      </a:rPr>
                      <m:t>=0.</m:t>
                    </m:r>
                    <m:r>
                      <a:rPr lang="en-US" altLang="ko-KR" b="0" i="0" dirty="0" smtClean="0">
                        <a:latin typeface="Cambria Math"/>
                      </a:rPr>
                      <m:t>4971</m:t>
                    </m:r>
                  </m:oMath>
                </a14:m>
                <a:r>
                  <a:rPr lang="ko-KR" altLang="en-US" dirty="0"/>
                  <a:t>이므로 오른쪽이 더 큰 벌점을 받아야 마땅함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7"/>
            <a:ext cx="5832648" cy="5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48812"/>
            <a:ext cx="6241926" cy="236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893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규제 항으로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놈을 적용하면</a:t>
                </a:r>
                <a:r>
                  <a:rPr lang="en-US" altLang="ko-KR" dirty="0">
                    <a:sym typeface="Wingdings" pitchFamily="2" charset="2"/>
                  </a:rPr>
                  <a:t>, 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𝚯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+⋯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(5.32)</a:t>
                </a:r>
                <a:r>
                  <a:rPr lang="ko-KR" altLang="en-US" dirty="0">
                    <a:sym typeface="Wingdings" pitchFamily="2" charset="2"/>
                  </a:rPr>
                  <a:t>를 미분하면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매개변수를 갱신하는 식에 대입하면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424936" cy="72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71734"/>
            <a:ext cx="7695580" cy="34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97152"/>
            <a:ext cx="339574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863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매개변수를 갱신하는 식 </a:t>
            </a: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(5.34)</a:t>
            </a:r>
            <a:r>
              <a:rPr lang="ko-KR" altLang="en-US" dirty="0">
                <a:sym typeface="Wingdings" pitchFamily="2" charset="2"/>
              </a:rPr>
              <a:t>의 가중치 감쇠 효과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놈의 희소성 효과</a:t>
            </a:r>
            <a:r>
              <a:rPr lang="en-US" altLang="ko-KR" dirty="0">
                <a:sym typeface="Wingdings" pitchFamily="2" charset="2"/>
              </a:rPr>
              <a:t>(0</a:t>
            </a:r>
            <a:r>
              <a:rPr lang="ko-KR" altLang="en-US" dirty="0">
                <a:sym typeface="Wingdings" pitchFamily="2" charset="2"/>
              </a:rPr>
              <a:t>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되는 매개변수가 많음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선형 회귀에 적용하면 특징 선택 효과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6490866" cy="37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60" y="2369773"/>
            <a:ext cx="4752528" cy="26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166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학습 시간에 따른 일반화 능력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5-23(a)]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일정 시간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지나면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과잉적합 현상이 나타남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일반화 능력 저하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즉 훈련 데이터를 단순히 암기하기 시작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조기 멈춤이라는 규제 기법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검증집합의 오류가 최저인 점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에서 학습을 멈춤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508941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11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5-6]</a:t>
            </a:r>
            <a:r>
              <a:rPr lang="ko-KR" altLang="en-US" dirty="0">
                <a:sym typeface="Wingdings" pitchFamily="2" charset="2"/>
              </a:rPr>
              <a:t>은 현실을 제대로 반영하지 않은 순진한 버전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5-23(a)] </a:t>
            </a:r>
            <a:r>
              <a:rPr lang="ko-KR" altLang="en-US" dirty="0">
                <a:sym typeface="Wingdings" pitchFamily="2" charset="2"/>
              </a:rPr>
              <a:t>상황에서 동작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7" y="1916832"/>
            <a:ext cx="81410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287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실제 세계는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5-23(b)]</a:t>
                </a:r>
                <a:r>
                  <a:rPr lang="ko-KR" altLang="en-US" dirty="0">
                    <a:sym typeface="Wingdings" pitchFamily="2" charset="2"/>
                  </a:rPr>
                  <a:t>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같은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순진한 버전을 적용하면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에서 멈추므로 설익은 수렴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이에 대처하는 여러 가지 방안 중에서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알고리즘 </a:t>
                </a:r>
                <a:r>
                  <a:rPr lang="en-US" altLang="ko-KR" dirty="0">
                    <a:sym typeface="Wingdings" pitchFamily="2" charset="2"/>
                  </a:rPr>
                  <a:t>5-7]</a:t>
                </a:r>
                <a:r>
                  <a:rPr lang="ko-KR" altLang="en-US" dirty="0">
                    <a:sym typeface="Wingdings" pitchFamily="2" charset="2"/>
                  </a:rPr>
                  <a:t>은 참을성을 반영한 버전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006555" cy="43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655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과잉적합 방지하는 가장 확실한 방법은 큰 훈련집합 사용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하지만 데이터 수집은 비용이 많이 드는 작업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데이터 확대라는 규제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데이터를 인위적으로 변형하여 확대함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자연계에서 벌어지는 잠재적인 변형을 프로그램으로 흉내 내는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" y="1340768"/>
            <a:ext cx="4968553" cy="238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849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MNIST</a:t>
            </a:r>
            <a:r>
              <a:rPr lang="ko-KR" altLang="en-US" dirty="0">
                <a:sym typeface="Wingdings" pitchFamily="2" charset="2"/>
              </a:rPr>
              <a:t>에 </a:t>
            </a:r>
            <a:r>
              <a:rPr lang="ko-KR" altLang="en-US" dirty="0" err="1">
                <a:sym typeface="Wingdings" pitchFamily="2" charset="2"/>
              </a:rPr>
              <a:t>어파인</a:t>
            </a:r>
            <a:r>
              <a:rPr lang="ko-KR" altLang="en-US" dirty="0">
                <a:sym typeface="Wingdings" pitchFamily="2" charset="2"/>
              </a:rPr>
              <a:t> 변환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이동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회전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크기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을 적용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한계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수작업 변형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모든 부류가 같은 변형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4318"/>
            <a:ext cx="5445423" cy="34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708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 err="1">
                <a:sym typeface="Wingdings" pitchFamily="2" charset="2"/>
              </a:rPr>
              <a:t>모핑을</a:t>
            </a:r>
            <a:r>
              <a:rPr lang="ko-KR" altLang="en-US" dirty="0">
                <a:sym typeface="Wingdings" pitchFamily="2" charset="2"/>
              </a:rPr>
              <a:t> 이용한 변형 </a:t>
            </a:r>
            <a:r>
              <a:rPr lang="en-US" altLang="ko-KR" dirty="0">
                <a:sym typeface="Wingdings" pitchFamily="2" charset="2"/>
              </a:rPr>
              <a:t>[Hauberg2016]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비선형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변환으로서 </a:t>
            </a:r>
            <a:r>
              <a:rPr lang="ko-KR" altLang="en-US" dirty="0" err="1">
                <a:sym typeface="Wingdings" pitchFamily="2" charset="2"/>
              </a:rPr>
              <a:t>어파인</a:t>
            </a:r>
            <a:r>
              <a:rPr lang="ko-KR" altLang="en-US" dirty="0">
                <a:sym typeface="Wingdings" pitchFamily="2" charset="2"/>
              </a:rPr>
              <a:t> 변환에 비해 훨씬 다양한 형태의 확대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학습 기반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데이터에 맞는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비선형 변환 규칙을 학습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하는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6790"/>
            <a:ext cx="8064896" cy="215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26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자연영상 확대 </a:t>
            </a:r>
            <a:r>
              <a:rPr lang="en-US" altLang="ko-KR" dirty="0">
                <a:sym typeface="Wingdings" pitchFamily="2" charset="2"/>
              </a:rPr>
              <a:t>[Krizhevsky2012]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256*256 </a:t>
            </a:r>
            <a:r>
              <a:rPr lang="ko-KR" altLang="en-US" dirty="0">
                <a:sym typeface="Wingdings" pitchFamily="2" charset="2"/>
              </a:rPr>
              <a:t>영상에서</a:t>
            </a:r>
            <a:r>
              <a:rPr lang="en-US" altLang="ko-KR" dirty="0">
                <a:sym typeface="Wingdings" pitchFamily="2" charset="2"/>
              </a:rPr>
              <a:t> 224*224 </a:t>
            </a:r>
            <a:r>
              <a:rPr lang="ko-KR" altLang="en-US" dirty="0">
                <a:sym typeface="Wingdings" pitchFamily="2" charset="2"/>
              </a:rPr>
              <a:t>영상을 </a:t>
            </a:r>
            <a:r>
              <a:rPr lang="en-US" altLang="ko-KR" dirty="0">
                <a:sym typeface="Wingdings" pitchFamily="2" charset="2"/>
              </a:rPr>
              <a:t>1024</a:t>
            </a:r>
            <a:r>
              <a:rPr lang="ko-KR" altLang="en-US" dirty="0">
                <a:sym typeface="Wingdings" pitchFamily="2" charset="2"/>
              </a:rPr>
              <a:t>장 잘라내어 이동 효과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좌우 반전까지 시도하여 </a:t>
            </a:r>
            <a:r>
              <a:rPr lang="en-US" altLang="ko-KR" dirty="0">
                <a:sym typeface="Wingdings" pitchFamily="2" charset="2"/>
              </a:rPr>
              <a:t>2048</a:t>
            </a:r>
            <a:r>
              <a:rPr lang="ko-KR" altLang="en-US" dirty="0">
                <a:sym typeface="Wingdings" pitchFamily="2" charset="2"/>
              </a:rPr>
              <a:t>배로 확대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PCA</a:t>
            </a:r>
            <a:r>
              <a:rPr lang="ko-KR" altLang="en-US" dirty="0">
                <a:sym typeface="Wingdings" pitchFamily="2" charset="2"/>
              </a:rPr>
              <a:t>를 이용한 색상 변환으로 추가 확대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예측 단계에서는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5-26]</a:t>
            </a:r>
            <a:r>
              <a:rPr lang="ko-KR" altLang="en-US" dirty="0">
                <a:sym typeface="Wingdings" pitchFamily="2" charset="2"/>
              </a:rPr>
              <a:t>과 같이 </a:t>
            </a:r>
            <a:r>
              <a:rPr lang="en-US" altLang="ko-KR" dirty="0">
                <a:sym typeface="Wingdings" pitchFamily="2" charset="2"/>
              </a:rPr>
              <a:t>5</a:t>
            </a:r>
            <a:r>
              <a:rPr lang="ko-KR" altLang="en-US" dirty="0">
                <a:sym typeface="Wingdings" pitchFamily="2" charset="2"/>
              </a:rPr>
              <a:t>장 잘라내고 좌우 반전하여 </a:t>
            </a:r>
            <a:r>
              <a:rPr lang="en-US" altLang="ko-KR" dirty="0">
                <a:sym typeface="Wingdings" pitchFamily="2" charset="2"/>
              </a:rPr>
              <a:t>10</a:t>
            </a:r>
            <a:r>
              <a:rPr lang="ko-KR" altLang="en-US" dirty="0">
                <a:sym typeface="Wingdings" pitchFamily="2" charset="2"/>
              </a:rPr>
              <a:t>장을 만든 다음 앙상블 적용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잡음을 섞어 확대하는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입력 데이터에 잡음을 섞는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은닉 </a:t>
            </a:r>
            <a:r>
              <a:rPr lang="ko-KR" altLang="en-US" dirty="0" err="1">
                <a:sym typeface="Wingdings" pitchFamily="2" charset="2"/>
              </a:rPr>
              <a:t>노드에</a:t>
            </a:r>
            <a:r>
              <a:rPr lang="ko-KR" altLang="en-US" dirty="0">
                <a:sym typeface="Wingdings" pitchFamily="2" charset="2"/>
              </a:rPr>
              <a:t> 잡음을 섞는 기법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고급 특징 수준에서 데이터를 확대하는 셈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26" y="2924944"/>
            <a:ext cx="7857331" cy="187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488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드롭아웃</a:t>
            </a:r>
            <a:r>
              <a:rPr lang="ko-KR" altLang="en-US" dirty="0">
                <a:sym typeface="Wingdings" pitchFamily="2" charset="2"/>
              </a:rPr>
              <a:t> 규제 기법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입력층과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은닉층의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노드</a:t>
            </a:r>
            <a:r>
              <a:rPr lang="ko-KR" altLang="en-US" dirty="0">
                <a:sym typeface="Wingdings" pitchFamily="2" charset="2"/>
              </a:rPr>
              <a:t> 중 일정 비율을 임의로 선택하여 제거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남은 부분 신경망을 학습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많은 부분 신경망을 만들고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예측 단계에서 앙상블 결합하는 기법으로 볼 수 있음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많은 부분 신경망을 학습하고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저장하고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앙상블 결합하는 데 따른 계산 시간과 메모리 공간 측면의 부담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" y="3068960"/>
            <a:ext cx="7922096" cy="164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33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큰 허점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(5.3)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벌점에 해당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계산해보면 왼쪽 상황의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더 큼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더 많은 오류를 범한 상황이 더 낮은 벌점을 받은 꼴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학습이 더딘 부정적 효과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이유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𝑤𝑥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아래 그래프의 가로축에 해당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커지면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작아짐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5" y="4869160"/>
            <a:ext cx="705678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336704" cy="50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" y="2151769"/>
            <a:ext cx="5616625" cy="10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386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실제로는 가중치 공유 사용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하나의 신경망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하나의 가중치 집합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</a:t>
            </a:r>
            <a:r>
              <a:rPr lang="ko-KR" altLang="en-US" dirty="0" err="1">
                <a:sym typeface="Wingdings" pitchFamily="2" charset="2"/>
              </a:rPr>
              <a:t>드롭아웃을</a:t>
            </a:r>
            <a:r>
              <a:rPr lang="ko-KR" altLang="en-US" dirty="0">
                <a:sym typeface="Wingdings" pitchFamily="2" charset="2"/>
              </a:rPr>
              <a:t> 적용함</a:t>
            </a:r>
            <a:r>
              <a:rPr lang="en-US" altLang="ko-KR" dirty="0">
                <a:sym typeface="Wingdings" pitchFamily="2" charset="2"/>
              </a:rPr>
              <a:t>([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5-8])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348686" cy="414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797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라인 </a:t>
                </a:r>
                <a:r>
                  <a:rPr lang="en-US" altLang="ko-KR" dirty="0">
                    <a:sym typeface="Wingdings" pitchFamily="2" charset="2"/>
                  </a:rPr>
                  <a:t>6</a:t>
                </a:r>
                <a:r>
                  <a:rPr lang="ko-KR" altLang="en-US" dirty="0">
                    <a:sym typeface="Wingdings" pitchFamily="2" charset="2"/>
                  </a:rPr>
                  <a:t>의 전방 계산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불린 배열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 </a:t>
                </a:r>
                <a:r>
                  <a:rPr lang="ko-KR" altLang="en-US" dirty="0" err="1">
                    <a:sym typeface="Wingdings" pitchFamily="2" charset="2"/>
                  </a:rPr>
                  <a:t>노드</a:t>
                </a:r>
                <a:r>
                  <a:rPr lang="ko-KR" altLang="en-US" dirty="0">
                    <a:sym typeface="Wingdings" pitchFamily="2" charset="2"/>
                  </a:rPr>
                  <a:t> 제거 여부를 표시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샘플마다 독립적으로 정하는데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err="1">
                    <a:sym typeface="Wingdings" pitchFamily="2" charset="2"/>
                  </a:rPr>
                  <a:t>난수로</a:t>
                </a:r>
                <a:r>
                  <a:rPr lang="ko-KR" altLang="en-US" dirty="0">
                    <a:sym typeface="Wingdings" pitchFamily="2" charset="2"/>
                  </a:rPr>
                  <a:t> 설정함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보통 </a:t>
                </a:r>
                <a:r>
                  <a:rPr lang="ko-KR" altLang="en-US" dirty="0" err="1">
                    <a:sym typeface="Wingdings" pitchFamily="2" charset="2"/>
                  </a:rPr>
                  <a:t>입력층</a:t>
                </a:r>
                <a:r>
                  <a:rPr lang="ko-KR" altLang="en-US" dirty="0">
                    <a:sym typeface="Wingdings" pitchFamily="2" charset="2"/>
                  </a:rPr>
                  <a:t> 제거 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𝑖𝑛𝑝𝑢𝑡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=0.2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err="1">
                    <a:sym typeface="Wingdings" pitchFamily="2" charset="2"/>
                  </a:rPr>
                  <a:t>은닉층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제거 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h𝑖𝑑𝑑𝑒𝑛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=0.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5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 설정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36904" cy="152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135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예측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앙상블 효과 모방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가중치에 생존 비율 </a:t>
                </a:r>
                <a:r>
                  <a:rPr lang="en-US" altLang="ko-KR" dirty="0">
                    <a:sym typeface="Wingdings" pitchFamily="2" charset="2"/>
                  </a:rPr>
                  <a:t>(1-</a:t>
                </a:r>
                <a:r>
                  <a:rPr lang="ko-KR" altLang="en-US" dirty="0" err="1">
                    <a:sym typeface="Wingdings" pitchFamily="2" charset="2"/>
                  </a:rPr>
                  <a:t>드롭아웃</a:t>
                </a:r>
                <a:r>
                  <a:rPr lang="ko-KR" altLang="en-US" dirty="0">
                    <a:sym typeface="Wingdings" pitchFamily="2" charset="2"/>
                  </a:rPr>
                  <a:t> 비율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을 곱하여 전방 계산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학습 과정에서 가중치가 </a:t>
                </a:r>
                <a:r>
                  <a:rPr lang="en-US" altLang="ko-KR" dirty="0">
                    <a:sym typeface="Wingdings" pitchFamily="2" charset="2"/>
                  </a:rPr>
                  <a:t>(1-</a:t>
                </a:r>
                <a:r>
                  <a:rPr lang="ko-KR" altLang="en-US" dirty="0" err="1">
                    <a:sym typeface="Wingdings" pitchFamily="2" charset="2"/>
                  </a:rPr>
                  <a:t>드롭아웃</a:t>
                </a:r>
                <a:r>
                  <a:rPr lang="ko-KR" altLang="en-US" dirty="0">
                    <a:sym typeface="Wingdings" pitchFamily="2" charset="2"/>
                  </a:rPr>
                  <a:t> 비율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만큼만 참여했기 때문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메모리와 계산 효율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추가 메모리는 불린 배열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en-US" altLang="ko-KR" b="1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추가 계산은 작음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실제 부담은 신경망의 크기에서 옴</a:t>
                </a:r>
                <a:r>
                  <a:rPr lang="en-US" altLang="ko-KR" dirty="0">
                    <a:sym typeface="Wingdings" pitchFamily="2" charset="2"/>
                  </a:rPr>
                  <a:t>: </a:t>
                </a:r>
                <a:r>
                  <a:rPr lang="ko-KR" altLang="en-US" dirty="0">
                    <a:sym typeface="Wingdings" pitchFamily="2" charset="2"/>
                  </a:rPr>
                  <a:t>보통 은닉 </a:t>
                </a:r>
                <a:r>
                  <a:rPr lang="ko-KR" altLang="en-US" dirty="0" err="1">
                    <a:sym typeface="Wingdings" pitchFamily="2" charset="2"/>
                  </a:rPr>
                  <a:t>노드</a:t>
                </a:r>
                <a:r>
                  <a:rPr lang="ko-KR" altLang="en-US" dirty="0">
                    <a:sym typeface="Wingdings" pitchFamily="2" charset="2"/>
                  </a:rPr>
                  <a:t> 수를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h𝑖𝑑𝑑𝑒𝑛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>
                    <a:sym typeface="Wingdings" pitchFamily="2" charset="2"/>
                  </a:rPr>
                  <a:t>만큼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늘림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5" y="1412776"/>
            <a:ext cx="360533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305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앙상블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앙상블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서로 다른 여러 개의 모델을 결합하여 일반화 오류를 줄이는 기법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현대 기계 학습은 앙상블도 규제로 여김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두 가지 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서로 다른 </a:t>
            </a:r>
            <a:r>
              <a:rPr lang="ko-KR" altLang="en-US" dirty="0" err="1">
                <a:sym typeface="Wingdings" pitchFamily="2" charset="2"/>
              </a:rPr>
              <a:t>예측기를</a:t>
            </a:r>
            <a:r>
              <a:rPr lang="ko-KR" altLang="en-US" dirty="0">
                <a:sym typeface="Wingdings" pitchFamily="2" charset="2"/>
              </a:rPr>
              <a:t> 학습하는 일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서로 다른 구조의 신경망 여러 개를 학습 또는 같은 구조를 사용하되 서로 다른 </a:t>
            </a:r>
            <a:r>
              <a:rPr lang="ko-KR" altLang="en-US" dirty="0" err="1">
                <a:sym typeface="Wingdings" pitchFamily="2" charset="2"/>
              </a:rPr>
              <a:t>초깃값과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하이퍼</a:t>
            </a:r>
            <a:r>
              <a:rPr lang="ko-KR" altLang="en-US" dirty="0">
                <a:sym typeface="Wingdings" pitchFamily="2" charset="2"/>
              </a:rPr>
              <a:t> 매개변수를 설정하고 학습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배깅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훈련집합을 여러 번 </a:t>
            </a:r>
            <a:r>
              <a:rPr lang="ko-KR" altLang="en-US" dirty="0" err="1">
                <a:sym typeface="Wingdings" pitchFamily="2" charset="2"/>
              </a:rPr>
              <a:t>샘플링하여</a:t>
            </a:r>
            <a:r>
              <a:rPr lang="ko-KR" altLang="en-US" dirty="0">
                <a:sym typeface="Wingdings" pitchFamily="2" charset="2"/>
              </a:rPr>
              <a:t> 서로 다른 훈련집합을 구성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부스팅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ko-KR" altLang="en-US" dirty="0">
                <a:sym typeface="Wingdings" pitchFamily="2" charset="2"/>
              </a:rPr>
              <a:t>번째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틀린 샘플을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+1</a:t>
            </a:r>
            <a:r>
              <a:rPr lang="ko-KR" altLang="en-US" dirty="0">
                <a:sym typeface="Wingdings" pitchFamily="2" charset="2"/>
              </a:rPr>
              <a:t>번째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잘 인식하도록 연계성을 고려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학습된 </a:t>
            </a:r>
            <a:r>
              <a:rPr lang="ko-KR" altLang="en-US" dirty="0" err="1">
                <a:sym typeface="Wingdings" pitchFamily="2" charset="2"/>
              </a:rPr>
              <a:t>예측기를</a:t>
            </a:r>
            <a:r>
              <a:rPr lang="ko-KR" altLang="en-US" dirty="0">
                <a:sym typeface="Wingdings" pitchFamily="2" charset="2"/>
              </a:rPr>
              <a:t> 결합하는 일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주로 투표 방식을 사용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자세한 내용은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장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5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모델에는 두 종류의 매개변수가 있음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내부 매개변수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신경망의 경우 에지 가중치로서 이 책은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표기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(4.1)</a:t>
                </a:r>
                <a:r>
                  <a:rPr lang="ko-KR" altLang="en-US" dirty="0"/>
                  <a:t>의 가중치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 알고리즘이 최적화함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모델의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외부에서 모델의 동작을 조정함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개수</a:t>
                </a:r>
                <a:r>
                  <a:rPr lang="en-US" altLang="ko-KR" dirty="0"/>
                  <a:t>, CNN </a:t>
                </a:r>
                <a:r>
                  <a:rPr lang="ko-KR" altLang="en-US" dirty="0"/>
                  <a:t>마스크 크기와 보폭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학습률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모멘텀과</a:t>
                </a:r>
                <a:r>
                  <a:rPr lang="ko-KR" altLang="en-US" dirty="0"/>
                  <a:t> 관련된 매개변수 등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0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하이퍼</a:t>
            </a:r>
            <a:r>
              <a:rPr lang="ko-KR" altLang="en-US" dirty="0"/>
              <a:t> 매개변수 선택</a:t>
            </a:r>
            <a:endParaRPr lang="en-US" altLang="ko-KR" dirty="0"/>
          </a:p>
          <a:p>
            <a:pPr lvl="1"/>
            <a:r>
              <a:rPr lang="ko-KR" altLang="en-US" dirty="0"/>
              <a:t>표준 문헌이 제시하는 기본값을 사용하면 됨</a:t>
            </a:r>
            <a:endParaRPr lang="en-US" altLang="ko-KR" dirty="0"/>
          </a:p>
          <a:p>
            <a:pPr lvl="2"/>
            <a:r>
              <a:rPr lang="ko-KR" altLang="en-US" dirty="0"/>
              <a:t>보통 여러 후보 값 또는 범위를 제시</a:t>
            </a:r>
            <a:endParaRPr lang="en-US" altLang="ko-KR" dirty="0"/>
          </a:p>
          <a:p>
            <a:pPr lvl="1"/>
            <a:r>
              <a:rPr lang="ko-KR" altLang="en-US" dirty="0"/>
              <a:t>후보 값 중에서 주어진 데이터에 최적인 값 선택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 err="1">
                <a:sym typeface="Wingdings" pitchFamily="2" charset="2"/>
              </a:rPr>
              <a:t>하이퍼</a:t>
            </a:r>
            <a:r>
              <a:rPr lang="ko-KR" altLang="en-US" dirty="0">
                <a:sym typeface="Wingdings" pitchFamily="2" charset="2"/>
              </a:rPr>
              <a:t> 매개변수 최적화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라인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을 구현하는 방법에 따라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수동 탐색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격자 탐색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임의 탐색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5" y="2420888"/>
            <a:ext cx="5341590" cy="317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69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격자 탐색과 임의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임의 탐색은 </a:t>
            </a:r>
            <a:r>
              <a:rPr lang="ko-KR" altLang="en-US" dirty="0" err="1"/>
              <a:t>난수로</a:t>
            </a:r>
            <a:r>
              <a:rPr lang="ko-KR" altLang="en-US" dirty="0"/>
              <a:t> 매개변수 조합을 생성함</a:t>
            </a:r>
            <a:endParaRPr lang="en-US" altLang="ko-KR" dirty="0"/>
          </a:p>
          <a:p>
            <a:r>
              <a:rPr lang="ko-KR" altLang="en-US" dirty="0"/>
              <a:t>로그 규모 간격</a:t>
            </a:r>
            <a:endParaRPr lang="en-US" altLang="ko-KR" dirty="0"/>
          </a:p>
          <a:p>
            <a:pPr lvl="1"/>
            <a:r>
              <a:rPr lang="ko-KR" altLang="en-US" dirty="0"/>
              <a:t>어떤 매개변수는 로그 규모를 사용해야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범위가 </a:t>
            </a:r>
            <a:r>
              <a:rPr lang="en-US" altLang="ko-KR" dirty="0"/>
              <a:t>[0.0001~0.1]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2"/>
            <a:r>
              <a:rPr lang="ko-KR" altLang="en-US" dirty="0" err="1"/>
              <a:t>등간격은</a:t>
            </a:r>
            <a:r>
              <a:rPr lang="ko-KR" altLang="en-US" dirty="0"/>
              <a:t> </a:t>
            </a:r>
            <a:r>
              <a:rPr lang="en-US" altLang="ko-KR" dirty="0"/>
              <a:t>0.0001, 0.0002, 0.0003, …, 0.0998, 0.0999</a:t>
            </a:r>
            <a:r>
              <a:rPr lang="ko-KR" altLang="en-US" dirty="0"/>
              <a:t>로 총 </a:t>
            </a:r>
            <a:r>
              <a:rPr lang="en-US" altLang="ko-KR" dirty="0"/>
              <a:t>1000</a:t>
            </a:r>
            <a:r>
              <a:rPr lang="ko-KR" altLang="en-US" dirty="0"/>
              <a:t>개 값을 조사</a:t>
            </a:r>
            <a:endParaRPr lang="en-US" altLang="ko-KR" dirty="0"/>
          </a:p>
          <a:p>
            <a:pPr lvl="2"/>
            <a:r>
              <a:rPr lang="ko-KR" altLang="en-US" dirty="0"/>
              <a:t>로그 규모는 </a:t>
            </a:r>
            <a:r>
              <a:rPr lang="en-US" altLang="ko-KR" dirty="0"/>
              <a:t>2</a:t>
            </a:r>
            <a:r>
              <a:rPr lang="ko-KR" altLang="en-US" dirty="0"/>
              <a:t>배씩 증가시킴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0.0001, 0.0002, 0.0004, 0.0008, …, 0.0256, 0.0512, …</a:t>
            </a:r>
            <a:r>
              <a:rPr lang="ko-KR" altLang="en-US" dirty="0"/>
              <a:t>를 조사함 </a:t>
            </a:r>
            <a:endParaRPr lang="en-US" altLang="ko-KR" dirty="0"/>
          </a:p>
          <a:p>
            <a:pPr marL="104775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4136703" cy="231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192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차원의 저주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개이고 각각이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ko-KR" altLang="en-US" dirty="0"/>
              <a:t>개 구간이라면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i="1" baseline="30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개의 점을 조사해야 함</a:t>
            </a:r>
            <a:endParaRPr lang="en-US" altLang="ko-KR" dirty="0"/>
          </a:p>
          <a:p>
            <a:r>
              <a:rPr lang="ko-KR" altLang="en-US" dirty="0"/>
              <a:t>임의 탐색이 우월함</a:t>
            </a:r>
            <a:endParaRPr lang="en-US" altLang="ko-KR" dirty="0"/>
          </a:p>
          <a:p>
            <a:pPr lvl="1"/>
            <a:r>
              <a:rPr lang="en-US" altLang="ko-KR" dirty="0"/>
              <a:t>[Bergstra2012]</a:t>
            </a:r>
            <a:r>
              <a:rPr lang="ko-KR" altLang="en-US" dirty="0"/>
              <a:t>의 실험 </a:t>
            </a:r>
            <a:r>
              <a:rPr lang="en-US" altLang="ko-KR" dirty="0"/>
              <a:t>(32</a:t>
            </a:r>
            <a:r>
              <a:rPr lang="ko-KR" altLang="en-US" dirty="0"/>
              <a:t>개의 매개변수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임의 탐색이 유리함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5-30]</a:t>
            </a:r>
            <a:r>
              <a:rPr lang="ko-KR" altLang="en-US" dirty="0"/>
              <a:t>은 임의 탐색이 유리한 이유를 설명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" y="3212976"/>
            <a:ext cx="454649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315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5.6.1 </a:t>
            </a:r>
            <a:r>
              <a:rPr lang="ko-KR" altLang="en-US" dirty="0"/>
              <a:t>뉴턴 방법</a:t>
            </a:r>
            <a:endParaRPr lang="en-US" altLang="ko-KR" dirty="0"/>
          </a:p>
          <a:p>
            <a:r>
              <a:rPr lang="en-US" altLang="ko-KR" dirty="0"/>
              <a:t>5.6.2 </a:t>
            </a:r>
            <a:r>
              <a:rPr lang="ko-KR" altLang="en-US" dirty="0"/>
              <a:t>켤레 </a:t>
            </a:r>
            <a:r>
              <a:rPr lang="ko-KR" altLang="en-US" dirty="0" err="1"/>
              <a:t>그레이디언트</a:t>
            </a:r>
            <a:r>
              <a:rPr lang="ko-KR" altLang="en-US" dirty="0"/>
              <a:t> 방법</a:t>
            </a:r>
            <a:endParaRPr lang="en-US" altLang="ko-KR" dirty="0"/>
          </a:p>
          <a:p>
            <a:r>
              <a:rPr lang="en-US" altLang="ko-KR" dirty="0"/>
              <a:t>5.6.3 </a:t>
            </a:r>
            <a:r>
              <a:rPr lang="ko-KR" altLang="en-US" dirty="0"/>
              <a:t>유사 뉴턴 방법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그레이디언트</a:t>
            </a:r>
            <a:r>
              <a:rPr lang="en-US" altLang="ko-KR" dirty="0"/>
              <a:t>(1</a:t>
            </a:r>
            <a:r>
              <a:rPr lang="ko-KR" altLang="en-US" dirty="0"/>
              <a:t>차 미분</a:t>
            </a:r>
            <a:r>
              <a:rPr lang="en-US" altLang="ko-KR" dirty="0"/>
              <a:t>)</a:t>
            </a:r>
            <a:r>
              <a:rPr lang="ko-KR" altLang="en-US" dirty="0"/>
              <a:t>를 사용하는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현재 기계 학습의 주류 알고리즘</a:t>
            </a:r>
            <a:endParaRPr lang="en-US" altLang="ko-KR" dirty="0"/>
          </a:p>
          <a:p>
            <a:pPr lvl="1"/>
            <a:r>
              <a:rPr lang="ko-KR" altLang="en-US" dirty="0"/>
              <a:t>두 가지 방향의 개선책 </a:t>
            </a:r>
            <a:r>
              <a:rPr lang="en-US" altLang="ko-KR" dirty="0"/>
              <a:t>[Bottou2017]</a:t>
            </a:r>
          </a:p>
          <a:p>
            <a:pPr lvl="2"/>
            <a:r>
              <a:rPr lang="ko-KR" altLang="en-US" dirty="0" err="1"/>
              <a:t>그레이디언트의</a:t>
            </a:r>
            <a:r>
              <a:rPr lang="en-US" altLang="ko-KR" dirty="0"/>
              <a:t> </a:t>
            </a:r>
            <a:r>
              <a:rPr lang="ko-KR" altLang="en-US" dirty="0"/>
              <a:t>잡음을 줄임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미니배치 사용 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 미분 정보를 활용 </a:t>
            </a:r>
            <a:r>
              <a:rPr lang="en-US" altLang="ko-KR" dirty="0">
                <a:sym typeface="Wingdings" pitchFamily="2" charset="2"/>
              </a:rPr>
              <a:t> 5.6</a:t>
            </a:r>
            <a:r>
              <a:rPr lang="ko-KR" altLang="en-US" dirty="0">
                <a:sym typeface="Wingdings" pitchFamily="2" charset="2"/>
              </a:rPr>
              <a:t>절의 주제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4487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다시 보기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064896" cy="470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5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교차 엔트로피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레이블에 해당하는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확률변수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부류가</a:t>
                </a:r>
                <a:r>
                  <a:rPr lang="en-US" altLang="ko-KR" dirty="0"/>
                  <a:t> 2</a:t>
                </a:r>
                <a:r>
                  <a:rPr lang="ko-KR" altLang="en-US" dirty="0"/>
                  <a:t>개라고 가정하면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확률 분포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정답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레이블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𝑄</m:t>
                    </m:r>
                  </m:oMath>
                </a14:m>
                <a:r>
                  <a:rPr lang="ko-KR" altLang="en-US" dirty="0"/>
                  <a:t>는 신경망 출력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확률분포를 통일된 수식으로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교차 엔트로피 식은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0,1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b="-3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4311"/>
            <a:ext cx="4847059" cy="210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2952328" cy="60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1121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경사 </a:t>
            </a:r>
            <a:r>
              <a:rPr lang="ko-KR" altLang="en-US" dirty="0" err="1"/>
              <a:t>하강법을</a:t>
            </a:r>
            <a:r>
              <a:rPr lang="ko-KR" altLang="en-US" dirty="0"/>
              <a:t> 더 빠르게 할 수 있나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5-31]</a:t>
            </a:r>
            <a:r>
              <a:rPr lang="ko-KR" altLang="en-US" dirty="0"/>
              <a:t>에서 파란 경로는 경사 </a:t>
            </a:r>
            <a:r>
              <a:rPr lang="ko-KR" altLang="en-US" dirty="0" err="1"/>
              <a:t>하강법이</a:t>
            </a:r>
            <a:r>
              <a:rPr lang="ko-KR" altLang="en-US" dirty="0"/>
              <a:t> 해를 찾아가는 과정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 미분 정보로는 빨간 경로를 알 수 없음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 미분은 현재 위치에서 지역적인 기울기 정보만 알려주기 때문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뉴턴 방법은 </a:t>
            </a:r>
            <a:r>
              <a:rPr lang="en-US" altLang="ko-KR" dirty="0"/>
              <a:t>2</a:t>
            </a:r>
            <a:r>
              <a:rPr lang="ko-KR" altLang="en-US" dirty="0"/>
              <a:t>차 미분 정보를 활용하여 빨간 경로를 알아냄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4965256" cy="273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92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테일러 급수를 적용하면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(5.37)</a:t>
                </a:r>
                <a:r>
                  <a:rPr lang="ko-KR" altLang="en-US" dirty="0"/>
                  <a:t>은 변수가 여러 개일 때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𝐇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행렬</a:t>
                </a:r>
                <a:r>
                  <a:rPr lang="en-US" altLang="ko-KR" dirty="0"/>
                  <a:t>)</a:t>
                </a:r>
                <a:endParaRPr lang="en-US" altLang="ko-KR" b="1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b="0" dirty="0"/>
                  <a:t>[</a:t>
                </a:r>
                <a:r>
                  <a:rPr lang="ko-KR" altLang="en-US" b="0" dirty="0"/>
                  <a:t>그림 </a:t>
                </a:r>
                <a:r>
                  <a:rPr lang="en-US" altLang="ko-KR" b="0" dirty="0"/>
                  <a:t>5-32]</a:t>
                </a:r>
                <a:r>
                  <a:rPr lang="ko-KR" altLang="en-US" b="0" dirty="0"/>
                  <a:t>처럼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ko-KR" altLang="en-US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최소점이라</a:t>
                </a:r>
                <a:r>
                  <a:rPr lang="ko-KR" altLang="en-US" dirty="0"/>
                  <a:t> 가정하면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45214"/>
            <a:ext cx="2952328" cy="61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01208"/>
            <a:ext cx="3379575" cy="5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81" y="4376257"/>
            <a:ext cx="2373843" cy="186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696744" cy="6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0928"/>
            <a:ext cx="6661745" cy="55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643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식을 조금 정리하면</a:t>
            </a:r>
            <a:r>
              <a:rPr lang="en-US" altLang="ko-KR" dirty="0"/>
              <a:t>,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변수가 여러 개인 경우로 확장하면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120680" cy="59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5711"/>
            <a:ext cx="5730775" cy="35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491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788176" cy="207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7711405" cy="26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285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뉴턴 방법의 적용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5.3]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함수에 뉴턴 방법을 적용했으므로</a:t>
                </a:r>
                <a:r>
                  <a:rPr lang="en-US" altLang="ko-KR" dirty="0"/>
                  <a:t>, 3</a:t>
                </a:r>
                <a:r>
                  <a:rPr lang="ko-KR" altLang="en-US" dirty="0"/>
                  <a:t>차 항 이상을 무시한 식 </a:t>
                </a:r>
                <a:r>
                  <a:rPr lang="en-US" altLang="ko-KR" dirty="0"/>
                  <a:t>(5.36)</a:t>
                </a:r>
                <a:r>
                  <a:rPr lang="ko-KR" altLang="en-US" dirty="0"/>
                  <a:t>을 사용했음에도 최적 경우 제시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기계 학습이 사용하는 목적함수는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함수보다 복잡한 함수이므로 한 번에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도달 불가능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5-10]</a:t>
                </a:r>
                <a:r>
                  <a:rPr lang="ko-KR" altLang="en-US" dirty="0"/>
                  <a:t>과 같이 반복하는 뉴턴 방법을 사용해야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라인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에서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ko-KR" altLang="en-US" dirty="0"/>
                  <a:t>를 구해야 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매개변수의 개수를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m</a:t>
                </a:r>
                <a:r>
                  <a:rPr lang="ko-KR" altLang="en-US" dirty="0">
                    <a:sym typeface="Wingdings" pitchFamily="2" charset="2"/>
                  </a:rPr>
                  <a:t>이라 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이라는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과다한 </a:t>
                </a:r>
                <a:r>
                  <a:rPr lang="ko-KR" altLang="en-US" dirty="0" err="1"/>
                  <a:t>계산량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켤레 </a:t>
                </a:r>
                <a:r>
                  <a:rPr lang="ko-KR" altLang="en-US" dirty="0" err="1">
                    <a:sym typeface="Wingdings" pitchFamily="2" charset="2"/>
                  </a:rPr>
                  <a:t>그레이디언트</a:t>
                </a:r>
                <a:r>
                  <a:rPr lang="ko-KR" altLang="en-US" dirty="0">
                    <a:sym typeface="Wingdings" pitchFamily="2" charset="2"/>
                  </a:rPr>
                  <a:t> 방법이 대안 제시</a:t>
                </a:r>
                <a:endParaRPr lang="en-US" altLang="ko-KR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19"/>
            <a:ext cx="3888432" cy="272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232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직선 탐색</a:t>
                </a:r>
                <a:r>
                  <a:rPr lang="en-US" altLang="ko-KR" baseline="30000" dirty="0"/>
                  <a:t>line search</a:t>
                </a:r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5-33(a)]</a:t>
                </a:r>
                <a:r>
                  <a:rPr lang="ko-KR" altLang="en-US" dirty="0"/>
                  <a:t>는 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학습률을</a:t>
                </a:r>
                <a:r>
                  <a:rPr lang="ko-KR" altLang="en-US" dirty="0"/>
                  <a:t> 직선 탐색으로 찾는 상황을 예시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방법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5-33(a)]</a:t>
                </a:r>
                <a:r>
                  <a:rPr lang="ko-KR" altLang="en-US" dirty="0"/>
                  <a:t>의 경사 </a:t>
                </a:r>
                <a:r>
                  <a:rPr lang="ko-KR" altLang="en-US" dirty="0" err="1"/>
                  <a:t>하강법은</a:t>
                </a:r>
                <a:r>
                  <a:rPr lang="ko-KR" altLang="en-US" dirty="0"/>
                  <a:t> 근본적으로 이전 경사 하강법과 같음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직선 탐색할 때 직전에 사용한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정보를 전혀 고려하지 않음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5-33(b)]</a:t>
                </a:r>
                <a:r>
                  <a:rPr lang="ko-KR" altLang="en-US" dirty="0"/>
                  <a:t>의 켤레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직전 정보를 사용하여 해에 빨리 접근 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6" y="1844824"/>
            <a:ext cx="6330677" cy="269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528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직전에 사용한 직선이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이라면 다음 순간에는 식 </a:t>
                </a:r>
                <a:r>
                  <a:rPr lang="en-US" altLang="ko-KR" dirty="0"/>
                  <a:t>(5.40)</a:t>
                </a:r>
                <a:r>
                  <a:rPr lang="ko-KR" altLang="en-US" dirty="0"/>
                  <a:t>을 만족하는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사용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켤레라 부름</a:t>
                </a:r>
                <a:r>
                  <a:rPr lang="en-US" altLang="ko-KR" dirty="0"/>
                  <a:t>). </a:t>
                </a:r>
                <a:r>
                  <a:rPr lang="ko-KR" altLang="en-US" dirty="0"/>
                  <a:t>그런데 식 </a:t>
                </a:r>
                <a:r>
                  <a:rPr lang="en-US" altLang="ko-KR" dirty="0"/>
                  <a:t>(5.40)</a:t>
                </a:r>
                <a:r>
                  <a:rPr lang="ko-KR" altLang="en-US" dirty="0"/>
                  <a:t>은 여전히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행렬을 포함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방법에서는 식 </a:t>
                </a:r>
                <a:r>
                  <a:rPr lang="en-US" altLang="ko-KR" dirty="0"/>
                  <a:t>(5.41)</a:t>
                </a:r>
                <a:r>
                  <a:rPr lang="ko-KR" altLang="en-US" dirty="0"/>
                  <a:t>로 대치하여 계산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그레이디언트로서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이용하여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미분 정보를 </a:t>
                </a:r>
                <a:r>
                  <a:rPr lang="ko-KR" altLang="en-US" dirty="0" err="1"/>
                  <a:t>근사하는</a:t>
                </a:r>
                <a:r>
                  <a:rPr lang="ko-KR" altLang="en-US" dirty="0"/>
                  <a:t> 셈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6" y="2060848"/>
            <a:ext cx="6324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" y="3645024"/>
            <a:ext cx="709194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70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3" y="887777"/>
            <a:ext cx="615970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569008"/>
            <a:ext cx="662473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식 </a:t>
            </a:r>
            <a:r>
              <a:rPr lang="en-US" altLang="ko-KR" sz="2000" dirty="0"/>
              <a:t>(5.42)</a:t>
            </a:r>
            <a:r>
              <a:rPr lang="ko-KR" altLang="en-US" sz="2000" dirty="0"/>
              <a:t>와 식 </a:t>
            </a:r>
            <a:r>
              <a:rPr lang="en-US" altLang="ko-KR" sz="2000" dirty="0"/>
              <a:t>(5.43)</a:t>
            </a:r>
            <a:r>
              <a:rPr lang="ko-KR" altLang="en-US" sz="2000" dirty="0"/>
              <a:t>은 </a:t>
            </a:r>
            <a:r>
              <a:rPr lang="en-US" altLang="ko-KR" sz="2000" dirty="0"/>
              <a:t>2</a:t>
            </a:r>
            <a:r>
              <a:rPr lang="ko-KR" altLang="en-US" sz="2000" dirty="0"/>
              <a:t>차 함수를 가정하고 유도한 식임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라인 </a:t>
            </a:r>
            <a:r>
              <a:rPr lang="en-US" altLang="ko-KR" sz="2000" dirty="0"/>
              <a:t>6</a:t>
            </a:r>
            <a:r>
              <a:rPr lang="ko-KR" altLang="en-US" sz="2000" dirty="0"/>
              <a:t>은 이 때문에 발생하는 오차를 보정하는 역할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7750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유사 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유사 뉴턴 방법의 기본 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헤시언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ko-KR" altLang="en-US" dirty="0"/>
              <a:t>의 </a:t>
            </a:r>
            <a:r>
              <a:rPr lang="ko-KR" altLang="en-US" dirty="0" err="1"/>
              <a:t>역행렬을</a:t>
            </a:r>
            <a:r>
              <a:rPr lang="ko-KR" altLang="en-US" dirty="0"/>
              <a:t> </a:t>
            </a:r>
            <a:r>
              <a:rPr lang="ko-KR" altLang="en-US" dirty="0" err="1"/>
              <a:t>근사하는</a:t>
            </a:r>
            <a:r>
              <a:rPr lang="ko-KR" altLang="en-US" dirty="0"/>
              <a:t>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처음에 단위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/>
              <a:t>로 시작하여 </a:t>
            </a:r>
            <a:r>
              <a:rPr lang="ko-KR" altLang="en-US" dirty="0" err="1"/>
              <a:t>그레이디언트</a:t>
            </a:r>
            <a:r>
              <a:rPr lang="ko-KR" altLang="en-US" dirty="0"/>
              <a:t> 정보를 이용하여 점점 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LFGS</a:t>
            </a:r>
            <a:r>
              <a:rPr lang="ko-KR" altLang="en-US" dirty="0"/>
              <a:t>가 많이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학습에서는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을 저장하는 메모리를 적게 쓰는 </a:t>
            </a:r>
            <a:r>
              <a:rPr lang="en-US" altLang="ko-KR" dirty="0"/>
              <a:t>L-BFGS</a:t>
            </a:r>
            <a:r>
              <a:rPr lang="ko-KR" altLang="en-US" dirty="0"/>
              <a:t>를 주로 사용함</a:t>
            </a:r>
            <a:endParaRPr lang="en-US" altLang="ko-KR" dirty="0"/>
          </a:p>
          <a:p>
            <a:r>
              <a:rPr lang="ko-KR" altLang="en-US" dirty="0"/>
              <a:t>기계 학습에서 </a:t>
            </a:r>
            <a:r>
              <a:rPr lang="en-US" altLang="ko-KR" dirty="0"/>
              <a:t>2</a:t>
            </a:r>
            <a:r>
              <a:rPr lang="ko-KR" altLang="en-US" dirty="0"/>
              <a:t>차 미분 정보의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널리 활용되지는 않지만 연구 계속되고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4" y="4463777"/>
            <a:ext cx="8069535" cy="13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543897"/>
            <a:ext cx="1333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75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교차 엔트로피 목적함수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제구실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하는지 확인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0.98</a:t>
                </a:r>
                <a:r>
                  <a:rPr lang="ko-KR" altLang="en-US" dirty="0"/>
                  <a:t>일 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예측이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잘된 경우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오류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0.98+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1−0.98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=0.0291</m:t>
                    </m:r>
                  </m:oMath>
                </a14:m>
                <a:r>
                  <a:rPr lang="ko-KR" altLang="en-US" dirty="0"/>
                  <a:t>로서 낮은 값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0.0001</a:t>
                </a:r>
                <a:r>
                  <a:rPr lang="ko-KR" altLang="en-US" dirty="0"/>
                  <a:t>일 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예측이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엉터리인 경우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오류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𝑒</m:t>
                    </m:r>
                    <m:r>
                      <a:rPr lang="en-US" altLang="ko-K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0001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1−0.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0001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13.2877</m:t>
                    </m:r>
                  </m:oMath>
                </a14:m>
                <a:r>
                  <a:rPr lang="ko-KR" altLang="en-US" dirty="0"/>
                  <a:t>로서 높은 값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88771" cy="2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96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공정한 벌점을 부여하는지 확인 </a:t>
            </a:r>
            <a:r>
              <a:rPr lang="en-US" altLang="ko-KR" dirty="0"/>
              <a:t>(MSE</a:t>
            </a:r>
            <a:r>
              <a:rPr lang="ko-KR" altLang="en-US" dirty="0"/>
              <a:t>의 느린 학습 문제를 해결하나</a:t>
            </a:r>
            <a:r>
              <a:rPr lang="en-US" altLang="ko-KR" dirty="0"/>
              <a:t>?)</a:t>
            </a:r>
          </a:p>
          <a:p>
            <a:pPr lvl="1"/>
            <a:r>
              <a:rPr lang="ko-KR" altLang="en-US" dirty="0" err="1"/>
              <a:t>도함수를</a:t>
            </a:r>
            <a:r>
              <a:rPr lang="ko-KR" altLang="en-US" dirty="0"/>
              <a:t> 구하면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그레이디언트를</a:t>
            </a:r>
            <a:r>
              <a:rPr lang="ko-KR" altLang="en-US" dirty="0"/>
              <a:t> 계산해 보면</a:t>
            </a:r>
            <a:r>
              <a:rPr lang="en-US" altLang="ko-KR" dirty="0"/>
              <a:t>, </a:t>
            </a:r>
            <a:r>
              <a:rPr lang="ko-KR" altLang="en-US" dirty="0"/>
              <a:t>오류가 더 큰 오른쪽에 더 큰 벌점</a:t>
            </a:r>
            <a:r>
              <a:rPr lang="en-US" altLang="ko-KR" dirty="0"/>
              <a:t>(</a:t>
            </a:r>
            <a:r>
              <a:rPr lang="ko-KR" altLang="en-US" dirty="0" err="1"/>
              <a:t>그레이디언트</a:t>
            </a:r>
            <a:r>
              <a:rPr lang="en-US" altLang="ko-KR" dirty="0"/>
              <a:t>) </a:t>
            </a:r>
            <a:r>
              <a:rPr lang="ko-KR" altLang="en-US" dirty="0"/>
              <a:t>부과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26493"/>
            <a:ext cx="2448272" cy="183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19812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54994"/>
            <a:ext cx="5619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563888" y="2612156"/>
            <a:ext cx="792088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0" y="4293096"/>
            <a:ext cx="6016923" cy="224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937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3541</Words>
  <Application>Microsoft Office PowerPoint</Application>
  <PresentationFormat>화면 슬라이드 쇼(4:3)</PresentationFormat>
  <Paragraphs>1309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Cambria Math</vt:lpstr>
      <vt:lpstr>HY견고딕</vt:lpstr>
      <vt:lpstr>Arial</vt:lpstr>
      <vt:lpstr>나눔손글씨 펜</vt:lpstr>
      <vt:lpstr>아리따M</vt:lpstr>
      <vt:lpstr>맑은 고딕</vt:lpstr>
      <vt:lpstr>Wingdings</vt:lpstr>
      <vt:lpstr>Times New Roman</vt:lpstr>
      <vt:lpstr>1_Office 테마</vt:lpstr>
      <vt:lpstr>5장. 딥러닝 최적화</vt:lpstr>
      <vt:lpstr>PREVIEW</vt:lpstr>
      <vt:lpstr>PowerPoint 프레젠테이션</vt:lpstr>
      <vt:lpstr>5.1 목적함수: 교차 엔트로피와 로그우도</vt:lpstr>
      <vt:lpstr>5.1.1 평균제곱 오차 다시 생각하기</vt:lpstr>
      <vt:lpstr>5.1.1 평균제곱 오차 다시 생각하기</vt:lpstr>
      <vt:lpstr>5.1.2 교차 엔트로피 목적함수</vt:lpstr>
      <vt:lpstr>5.1.2 교차 엔트로피 목적함수</vt:lpstr>
      <vt:lpstr>5.1.2 교차 엔트로피 목적함수</vt:lpstr>
      <vt:lpstr>5.1.2 교차 엔트로피 목적함수</vt:lpstr>
      <vt:lpstr>5.1.3 softmax 활성함수와 로그우도 목적함수</vt:lpstr>
      <vt:lpstr>5.1.3 softmax 활성함수와 로그우도 목적함수</vt:lpstr>
      <vt:lpstr>5.2 성능 향상을 위한 요령</vt:lpstr>
      <vt:lpstr>5.2 성능 향상을 위한 요령</vt:lpstr>
      <vt:lpstr>5.2.1 데이터 전처리 </vt:lpstr>
      <vt:lpstr>5.2.1 데이터 전처리 </vt:lpstr>
      <vt:lpstr>5.2.1 데이터 전처리 </vt:lpstr>
      <vt:lpstr>5.2.1 데이터 전처리 </vt:lpstr>
      <vt:lpstr>5.2.2 가중치 초기화 </vt:lpstr>
      <vt:lpstr>5.2.2 가중치 초기화 </vt:lpstr>
      <vt:lpstr>5.2.2 가중치 초기화 </vt:lpstr>
      <vt:lpstr>5.2.3 모멘텀 </vt:lpstr>
      <vt:lpstr>5.2.3 모멘텀 </vt:lpstr>
      <vt:lpstr>5.2.3 모멘텀 </vt:lpstr>
      <vt:lpstr>5.2.4 적응적 학습률 </vt:lpstr>
      <vt:lpstr>5.2.4 적응적 학습률 </vt:lpstr>
      <vt:lpstr>5.2.4 적응적 학습률 </vt:lpstr>
      <vt:lpstr>5.2.4 적응적 학습률 </vt:lpstr>
      <vt:lpstr>5.2.4 적응적 학습률 </vt:lpstr>
      <vt:lpstr>5.2.5 활성 함수 </vt:lpstr>
      <vt:lpstr>5.2.5 활성 함수 </vt:lpstr>
      <vt:lpstr>5.2.6 배치 정규화 </vt:lpstr>
      <vt:lpstr>5.2.6 배치 정규화 </vt:lpstr>
      <vt:lpstr>5.2.6 배치 정규화 </vt:lpstr>
      <vt:lpstr>5.2.6 배치 정규화 </vt:lpstr>
      <vt:lpstr>5.2.6 배치 정규화 </vt:lpstr>
      <vt:lpstr>5.3 규제의 필요성과 원리</vt:lpstr>
      <vt:lpstr>5.3.1 과잉적합에 빠지는 이유와 과잉적합을 피하는 전략</vt:lpstr>
      <vt:lpstr>5.3.2 규제의 정의</vt:lpstr>
      <vt:lpstr>5.3.2 규제의 정의</vt:lpstr>
      <vt:lpstr>5.4 규제 기법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5.4.2 조기 멈춤</vt:lpstr>
      <vt:lpstr>5.4.2 조기 멈춤</vt:lpstr>
      <vt:lpstr>5.4.2 조기 멈춤</vt:lpstr>
      <vt:lpstr>5.4.3 데이터 확대</vt:lpstr>
      <vt:lpstr>5.4.3 데이터 확대</vt:lpstr>
      <vt:lpstr>5.4.3 데이터 확대</vt:lpstr>
      <vt:lpstr>5.4.3 데이터 확대</vt:lpstr>
      <vt:lpstr>5.4.4 드롭아웃</vt:lpstr>
      <vt:lpstr>5.4.4 드롭아웃</vt:lpstr>
      <vt:lpstr>5.4.4 드롭아웃</vt:lpstr>
      <vt:lpstr>5.4.4 드롭아웃</vt:lpstr>
      <vt:lpstr>5.4.5 앙상블 기법</vt:lpstr>
      <vt:lpstr>5.5 하이퍼 매개변수 최적화</vt:lpstr>
      <vt:lpstr>5.5 하이퍼 매개변수 최적화</vt:lpstr>
      <vt:lpstr>5.5 하이퍼 매개변수 최적화</vt:lpstr>
      <vt:lpstr>5.5 하이퍼 매개변수 최적화</vt:lpstr>
      <vt:lpstr>5.6 2차 미분을 이용한 방법</vt:lpstr>
      <vt:lpstr>5.6 2차 미분을 이용한 최적화</vt:lpstr>
      <vt:lpstr>5.6 2차 미분을 이용한 최적화</vt:lpstr>
      <vt:lpstr>5.6.1 뉴턴 방법</vt:lpstr>
      <vt:lpstr>5.6.1 뉴턴 방법</vt:lpstr>
      <vt:lpstr>5.6.1 뉴턴 방법</vt:lpstr>
      <vt:lpstr>5.6.1 뉴턴 방법</vt:lpstr>
      <vt:lpstr>5.6.2 켤레 그레이디언트 방법</vt:lpstr>
      <vt:lpstr>5.6.2 켤레 그레이디언트 방법</vt:lpstr>
      <vt:lpstr>5.6.2 켤레 그레이디언트 방법</vt:lpstr>
      <vt:lpstr>5.6.3 유사 뉴턴 방법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549</cp:revision>
  <dcterms:created xsi:type="dcterms:W3CDTF">2006-10-05T04:04:58Z</dcterms:created>
  <dcterms:modified xsi:type="dcterms:W3CDTF">2023-09-04T08:36:18Z</dcterms:modified>
</cp:coreProperties>
</file>